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4" r:id="rId4"/>
  </p:sldMasterIdLst>
  <p:notesMasterIdLst>
    <p:notesMasterId r:id="rId92"/>
  </p:notesMasterIdLst>
  <p:sldIdLst>
    <p:sldId id="256" r:id="rId5"/>
    <p:sldId id="383" r:id="rId6"/>
    <p:sldId id="258" r:id="rId7"/>
    <p:sldId id="261" r:id="rId8"/>
    <p:sldId id="267" r:id="rId9"/>
    <p:sldId id="268" r:id="rId10"/>
    <p:sldId id="262" r:id="rId11"/>
    <p:sldId id="270" r:id="rId12"/>
    <p:sldId id="377" r:id="rId13"/>
    <p:sldId id="363" r:id="rId14"/>
    <p:sldId id="275" r:id="rId15"/>
    <p:sldId id="364" r:id="rId16"/>
    <p:sldId id="362" r:id="rId17"/>
    <p:sldId id="378" r:id="rId18"/>
    <p:sldId id="379" r:id="rId19"/>
    <p:sldId id="380" r:id="rId20"/>
    <p:sldId id="381" r:id="rId21"/>
    <p:sldId id="382" r:id="rId22"/>
    <p:sldId id="373" r:id="rId23"/>
    <p:sldId id="374" r:id="rId24"/>
    <p:sldId id="375" r:id="rId25"/>
    <p:sldId id="384" r:id="rId26"/>
    <p:sldId id="300" r:id="rId27"/>
    <p:sldId id="301" r:id="rId28"/>
    <p:sldId id="385" r:id="rId29"/>
    <p:sldId id="302" r:id="rId30"/>
    <p:sldId id="376" r:id="rId31"/>
    <p:sldId id="303" r:id="rId32"/>
    <p:sldId id="304" r:id="rId33"/>
    <p:sldId id="305" r:id="rId34"/>
    <p:sldId id="306" r:id="rId35"/>
    <p:sldId id="307" r:id="rId36"/>
    <p:sldId id="308" r:id="rId37"/>
    <p:sldId id="365" r:id="rId38"/>
    <p:sldId id="372" r:id="rId39"/>
    <p:sldId id="311" r:id="rId40"/>
    <p:sldId id="367" r:id="rId41"/>
    <p:sldId id="368" r:id="rId42"/>
    <p:sldId id="369" r:id="rId43"/>
    <p:sldId id="370" r:id="rId44"/>
    <p:sldId id="371" r:id="rId45"/>
    <p:sldId id="366" r:id="rId46"/>
    <p:sldId id="312" r:id="rId47"/>
    <p:sldId id="313" r:id="rId48"/>
    <p:sldId id="314" r:id="rId49"/>
    <p:sldId id="309" r:id="rId50"/>
    <p:sldId id="310" r:id="rId51"/>
    <p:sldId id="354" r:id="rId52"/>
    <p:sldId id="355" r:id="rId53"/>
    <p:sldId id="356" r:id="rId54"/>
    <p:sldId id="357" r:id="rId55"/>
    <p:sldId id="358" r:id="rId56"/>
    <p:sldId id="359" r:id="rId57"/>
    <p:sldId id="361" r:id="rId58"/>
    <p:sldId id="360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9" r:id="rId72"/>
    <p:sldId id="330" r:id="rId73"/>
    <p:sldId id="331" r:id="rId74"/>
    <p:sldId id="332" r:id="rId75"/>
    <p:sldId id="333" r:id="rId76"/>
    <p:sldId id="334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</p:sldIdLst>
  <p:sldSz cx="13439775" cy="7559675"/>
  <p:notesSz cx="6796088" cy="99250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2"/>
  </p:normalViewPr>
  <p:slideViewPr>
    <p:cSldViewPr>
      <p:cViewPr varScale="1">
        <p:scale>
          <a:sx n="94" d="100"/>
          <a:sy n="94" d="100"/>
        </p:scale>
        <p:origin x="96" y="114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30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AutoShape 1"/>
          <p:cNvSpPr>
            <a:spLocks noChangeArrowheads="1"/>
          </p:cNvSpPr>
          <p:nvPr/>
        </p:nvSpPr>
        <p:spPr bwMode="auto">
          <a:xfrm>
            <a:off x="0" y="0"/>
            <a:ext cx="6796088" cy="99250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03427" name="AutoShape 2"/>
          <p:cNvSpPr>
            <a:spLocks noChangeArrowheads="1"/>
          </p:cNvSpPr>
          <p:nvPr/>
        </p:nvSpPr>
        <p:spPr bwMode="auto">
          <a:xfrm>
            <a:off x="0" y="0"/>
            <a:ext cx="6797675" cy="99250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03428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49250" y="954088"/>
            <a:ext cx="6096000" cy="343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6" name="Rectangle 4"/>
          <p:cNvSpPr>
            <a:spLocks noGrp="1" noChangeArrowheads="1"/>
          </p:cNvSpPr>
          <p:nvPr>
            <p:ph type="body"/>
          </p:nvPr>
        </p:nvSpPr>
        <p:spPr bwMode="auto">
          <a:xfrm>
            <a:off x="1052513" y="4722813"/>
            <a:ext cx="469423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0445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239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239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8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239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99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239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360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239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162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239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11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239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610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239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552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495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05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0649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155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155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01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257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3603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462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565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667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769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769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295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769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31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0957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6793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6793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9632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6793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979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462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08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462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30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462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82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6793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530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68963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6998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7101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1"/>
          <p:cNvSpPr txBox="1">
            <a:spLocks noChangeArrowheads="1"/>
          </p:cNvSpPr>
          <p:nvPr/>
        </p:nvSpPr>
        <p:spPr bwMode="auto">
          <a:xfrm>
            <a:off x="1179513" y="952500"/>
            <a:ext cx="4433887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157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8723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284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5974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79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6077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304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6179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020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7663" y="954088"/>
            <a:ext cx="6100762" cy="34321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2309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7663" y="954088"/>
            <a:ext cx="6100762" cy="34321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8806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7663" y="954088"/>
            <a:ext cx="6100762" cy="34321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95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6589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3695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6589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5063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669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39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1"/>
          <p:cNvSpPr txBox="1">
            <a:spLocks noChangeArrowheads="1"/>
          </p:cNvSpPr>
          <p:nvPr/>
        </p:nvSpPr>
        <p:spPr bwMode="auto">
          <a:xfrm>
            <a:off x="1138238" y="866775"/>
            <a:ext cx="4513262" cy="3471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1673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7203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7305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74083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751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761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7715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7817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79203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8022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8125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1059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8227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8329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84323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8534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8637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8739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8841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89443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9046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9149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1"/>
          <p:cNvSpPr txBox="1">
            <a:spLocks noChangeArrowheads="1"/>
          </p:cNvSpPr>
          <p:nvPr/>
        </p:nvSpPr>
        <p:spPr bwMode="auto">
          <a:xfrm>
            <a:off x="1138238" y="866775"/>
            <a:ext cx="4513262" cy="3471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1878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925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9353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94563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9558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9661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9763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9865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99683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2007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2017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239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025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ext Box 1"/>
          <p:cNvSpPr txBox="1">
            <a:spLocks noChangeArrowheads="1"/>
          </p:cNvSpPr>
          <p:nvPr/>
        </p:nvSpPr>
        <p:spPr bwMode="auto">
          <a:xfrm>
            <a:off x="1109663" y="954088"/>
            <a:ext cx="4578350" cy="3433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20275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7663" y="954088"/>
            <a:ext cx="6100762" cy="34321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1"/>
          <p:cNvSpPr txBox="1">
            <a:spLocks noChangeArrowheads="1"/>
          </p:cNvSpPr>
          <p:nvPr/>
        </p:nvSpPr>
        <p:spPr bwMode="auto">
          <a:xfrm>
            <a:off x="1108075" y="954088"/>
            <a:ext cx="4581525" cy="3435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BE" altLang="fr-FR"/>
          </a:p>
        </p:txBody>
      </p:sp>
      <p:sp>
        <p:nvSpPr>
          <p:cNvPr id="12390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52513" y="4722813"/>
            <a:ext cx="4695825" cy="381317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687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rgbClr val="058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3593" y="1769974"/>
            <a:ext cx="8189888" cy="2631887"/>
          </a:xfrm>
        </p:spPr>
        <p:txBody>
          <a:bodyPr anchor="b"/>
          <a:lstStyle>
            <a:lvl1pPr algn="l">
              <a:defRPr sz="6614" b="1" spc="331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AJOUTER UN TITRE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13591" y="4791694"/>
            <a:ext cx="10079831" cy="1825171"/>
          </a:xfrm>
        </p:spPr>
        <p:txBody>
          <a:bodyPr>
            <a:normAutofit/>
          </a:bodyPr>
          <a:lstStyle>
            <a:lvl1pPr marL="0" indent="0" algn="l">
              <a:buNone/>
              <a:defRPr sz="3086" b="1">
                <a:solidFill>
                  <a:schemeClr val="bg1"/>
                </a:solidFill>
              </a:defRPr>
            </a:lvl1pPr>
            <a:lvl2pPr marL="503959" indent="0" algn="ctr">
              <a:buNone/>
              <a:defRPr sz="2205"/>
            </a:lvl2pPr>
            <a:lvl3pPr marL="1007918" indent="0" algn="ctr">
              <a:buNone/>
              <a:defRPr sz="1984"/>
            </a:lvl3pPr>
            <a:lvl4pPr marL="1511877" indent="0" algn="ctr">
              <a:buNone/>
              <a:defRPr sz="1764"/>
            </a:lvl4pPr>
            <a:lvl5pPr marL="2015836" indent="0" algn="ctr">
              <a:buNone/>
              <a:defRPr sz="1764"/>
            </a:lvl5pPr>
            <a:lvl6pPr marL="2519795" indent="0" algn="ctr">
              <a:buNone/>
              <a:defRPr sz="1764"/>
            </a:lvl6pPr>
            <a:lvl7pPr marL="3023753" indent="0" algn="ctr">
              <a:buNone/>
              <a:defRPr sz="1764"/>
            </a:lvl7pPr>
            <a:lvl8pPr marL="3527713" indent="0" algn="ctr">
              <a:buNone/>
              <a:defRPr sz="1764"/>
            </a:lvl8pPr>
            <a:lvl9pPr marL="4031672" indent="0" algn="ctr">
              <a:buNone/>
              <a:defRPr sz="1764"/>
            </a:lvl9pPr>
          </a:lstStyle>
          <a:p>
            <a:r>
              <a:rPr lang="fr-FR"/>
              <a:t>Modifiez le style des sous-titres du masque</a:t>
            </a:r>
            <a:endParaRPr lang="fr-BE" dirty="0"/>
          </a:p>
        </p:txBody>
      </p:sp>
      <p:sp>
        <p:nvSpPr>
          <p:cNvPr id="12" name="Ellipse 11"/>
          <p:cNvSpPr/>
          <p:nvPr/>
        </p:nvSpPr>
        <p:spPr>
          <a:xfrm>
            <a:off x="9436649" y="2025506"/>
            <a:ext cx="3016013" cy="3015933"/>
          </a:xfrm>
          <a:prstGeom prst="ellipse">
            <a:avLst/>
          </a:prstGeom>
          <a:solidFill>
            <a:schemeClr val="bg1"/>
          </a:solidFill>
          <a:ln>
            <a:solidFill>
              <a:srgbClr val="0586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sp>
        <p:nvSpPr>
          <p:cNvPr id="14" name="Arc 13"/>
          <p:cNvSpPr/>
          <p:nvPr/>
        </p:nvSpPr>
        <p:spPr>
          <a:xfrm rot="3660370">
            <a:off x="9667599" y="2105544"/>
            <a:ext cx="2976250" cy="2976328"/>
          </a:xfrm>
          <a:prstGeom prst="arc">
            <a:avLst>
              <a:gd name="adj1" fmla="val 16259988"/>
              <a:gd name="adj2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sp>
        <p:nvSpPr>
          <p:cNvPr id="15" name="Arc 14"/>
          <p:cNvSpPr/>
          <p:nvPr/>
        </p:nvSpPr>
        <p:spPr>
          <a:xfrm rot="13247665">
            <a:off x="9112163" y="1728592"/>
            <a:ext cx="3730331" cy="3730233"/>
          </a:xfrm>
          <a:prstGeom prst="arc">
            <a:avLst>
              <a:gd name="adj1" fmla="val 16259988"/>
              <a:gd name="adj2" fmla="val 10133107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sp>
        <p:nvSpPr>
          <p:cNvPr id="16" name="Arc 15"/>
          <p:cNvSpPr/>
          <p:nvPr/>
        </p:nvSpPr>
        <p:spPr>
          <a:xfrm rot="9705744">
            <a:off x="8874056" y="1490492"/>
            <a:ext cx="4206544" cy="4206433"/>
          </a:xfrm>
          <a:prstGeom prst="arc">
            <a:avLst>
              <a:gd name="adj1" fmla="val 16259988"/>
              <a:gd name="adj2" fmla="val 1467748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836" y="2928600"/>
            <a:ext cx="3057645" cy="1209754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9436649" y="2025506"/>
            <a:ext cx="3016013" cy="3015933"/>
          </a:xfrm>
          <a:prstGeom prst="ellipse">
            <a:avLst/>
          </a:prstGeom>
          <a:solidFill>
            <a:schemeClr val="bg1"/>
          </a:solidFill>
          <a:ln>
            <a:solidFill>
              <a:srgbClr val="0586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sp>
        <p:nvSpPr>
          <p:cNvPr id="10" name="Arc 9"/>
          <p:cNvSpPr/>
          <p:nvPr/>
        </p:nvSpPr>
        <p:spPr>
          <a:xfrm rot="3660370">
            <a:off x="9667599" y="2105544"/>
            <a:ext cx="2976250" cy="2976328"/>
          </a:xfrm>
          <a:prstGeom prst="arc">
            <a:avLst>
              <a:gd name="adj1" fmla="val 16259988"/>
              <a:gd name="adj2" fmla="val 0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sp>
        <p:nvSpPr>
          <p:cNvPr id="11" name="Arc 10"/>
          <p:cNvSpPr/>
          <p:nvPr/>
        </p:nvSpPr>
        <p:spPr>
          <a:xfrm rot="13247665">
            <a:off x="9112163" y="1728592"/>
            <a:ext cx="3730331" cy="3730233"/>
          </a:xfrm>
          <a:prstGeom prst="arc">
            <a:avLst>
              <a:gd name="adj1" fmla="val 16259988"/>
              <a:gd name="adj2" fmla="val 10133107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sp>
        <p:nvSpPr>
          <p:cNvPr id="13" name="Arc 12"/>
          <p:cNvSpPr/>
          <p:nvPr/>
        </p:nvSpPr>
        <p:spPr>
          <a:xfrm rot="9705744">
            <a:off x="8874056" y="1490492"/>
            <a:ext cx="4206544" cy="4206433"/>
          </a:xfrm>
          <a:prstGeom prst="arc">
            <a:avLst>
              <a:gd name="adj1" fmla="val 16259988"/>
              <a:gd name="adj2" fmla="val 1467748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836" y="2928600"/>
            <a:ext cx="3057645" cy="120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8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35" y="402488"/>
            <a:ext cx="9975756" cy="146118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fld id="{C8B83283-30D4-49D4-8972-36843EB65C9F}" type="slidenum">
              <a:rPr lang="fr-FR" altLang="fr-FR" smtClean="0"/>
              <a:pPr/>
              <a:t>‹N°›</a:t>
            </a:fld>
            <a:endParaRPr lang="fr-FR" altLang="fr-FR"/>
          </a:p>
        </p:txBody>
      </p:sp>
      <p:sp>
        <p:nvSpPr>
          <p:cNvPr id="9" name="Rectangle 8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617841" y="402483"/>
            <a:ext cx="2897951" cy="6406475"/>
          </a:xfrm>
        </p:spPr>
        <p:txBody>
          <a:bodyPr vert="eaVert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23987" y="402483"/>
            <a:ext cx="8525857" cy="64064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fld id="{479F54C6-164D-44CA-A2BA-F3E37206ED19}" type="slidenum">
              <a:rPr lang="fr-FR" altLang="fr-FR" smtClean="0"/>
              <a:pPr/>
              <a:t>‹N°›</a:t>
            </a:fld>
            <a:endParaRPr lang="fr-FR" altLang="fr-FR"/>
          </a:p>
        </p:txBody>
      </p:sp>
      <p:sp>
        <p:nvSpPr>
          <p:cNvPr id="9" name="Rectangle 8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4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24479" y="1260475"/>
            <a:ext cx="9742249" cy="24336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7B579A-DB65-4C3E-9FF9-4BF052E880C5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059323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3979" y="185739"/>
            <a:ext cx="11422750" cy="150177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343979" y="1763714"/>
            <a:ext cx="5608725" cy="49926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155887" y="1763714"/>
            <a:ext cx="5610841" cy="49926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3FD228-3B92-4CE5-8045-B96E2E811C8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83157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35" y="402488"/>
            <a:ext cx="9975756" cy="146118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fld id="{5F364FFB-2744-43D9-AEE7-5BCAA8FE6AC6}" type="slidenum">
              <a:rPr lang="fr-FR" altLang="fr-FR" smtClean="0"/>
              <a:pPr/>
              <a:t>‹N°›</a:t>
            </a:fld>
            <a:endParaRPr lang="fr-FR" altLang="fr-FR"/>
          </a:p>
        </p:txBody>
      </p:sp>
      <p:sp>
        <p:nvSpPr>
          <p:cNvPr id="9" name="Rectangle 8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6986" y="1884675"/>
            <a:ext cx="11591806" cy="3144614"/>
          </a:xfrm>
        </p:spPr>
        <p:txBody>
          <a:bodyPr anchor="b"/>
          <a:lstStyle>
            <a:lvl1pPr>
              <a:defRPr sz="6614"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6986" y="5059038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59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18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877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3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79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75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71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6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fld id="{3C0E71BE-7ACF-4A4F-AE94-3DE2CB94081F}" type="slidenum">
              <a:rPr lang="fr-FR" altLang="fr-FR" smtClean="0"/>
              <a:pPr/>
              <a:t>‹N°›</a:t>
            </a:fld>
            <a:endParaRPr lang="fr-FR" altLang="fr-FR"/>
          </a:p>
        </p:txBody>
      </p:sp>
      <p:sp>
        <p:nvSpPr>
          <p:cNvPr id="9" name="Rectangle 8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0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40" y="402488"/>
            <a:ext cx="9975753" cy="146118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fld id="{127C3A64-9BFD-4B60-8780-0C1B185CD943}" type="slidenum">
              <a:rPr lang="fr-FR" altLang="fr-FR" smtClean="0"/>
              <a:pPr/>
              <a:t>‹N°›</a:t>
            </a:fld>
            <a:endParaRPr lang="fr-FR" altLang="fr-FR"/>
          </a:p>
        </p:txBody>
      </p:sp>
      <p:sp>
        <p:nvSpPr>
          <p:cNvPr id="10" name="Rectangle 9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4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32533" y="402488"/>
            <a:ext cx="9785007" cy="146118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25737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59" indent="0">
              <a:buNone/>
              <a:defRPr sz="2205" b="1"/>
            </a:lvl2pPr>
            <a:lvl3pPr marL="1007918" indent="0">
              <a:buNone/>
              <a:defRPr sz="1984" b="1"/>
            </a:lvl3pPr>
            <a:lvl4pPr marL="1511877" indent="0">
              <a:buNone/>
              <a:defRPr sz="1764" b="1"/>
            </a:lvl4pPr>
            <a:lvl5pPr marL="2015836" indent="0">
              <a:buNone/>
              <a:defRPr sz="1764" b="1"/>
            </a:lvl5pPr>
            <a:lvl6pPr marL="2519795" indent="0">
              <a:buNone/>
              <a:defRPr sz="1764" b="1"/>
            </a:lvl6pPr>
            <a:lvl7pPr marL="3023753" indent="0">
              <a:buNone/>
              <a:defRPr sz="1764" b="1"/>
            </a:lvl7pPr>
            <a:lvl8pPr marL="3527713" indent="0">
              <a:buNone/>
              <a:defRPr sz="1764" b="1"/>
            </a:lvl8pPr>
            <a:lvl9pPr marL="40316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25737" y="2761381"/>
            <a:ext cx="5685654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803888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59" indent="0">
              <a:buNone/>
              <a:defRPr sz="2205" b="1"/>
            </a:lvl2pPr>
            <a:lvl3pPr marL="1007918" indent="0">
              <a:buNone/>
              <a:defRPr sz="1984" b="1"/>
            </a:lvl3pPr>
            <a:lvl4pPr marL="1511877" indent="0">
              <a:buNone/>
              <a:defRPr sz="1764" b="1"/>
            </a:lvl4pPr>
            <a:lvl5pPr marL="2015836" indent="0">
              <a:buNone/>
              <a:defRPr sz="1764" b="1"/>
            </a:lvl5pPr>
            <a:lvl6pPr marL="2519795" indent="0">
              <a:buNone/>
              <a:defRPr sz="1764" b="1"/>
            </a:lvl6pPr>
            <a:lvl7pPr marL="3023753" indent="0">
              <a:buNone/>
              <a:defRPr sz="1764" b="1"/>
            </a:lvl7pPr>
            <a:lvl8pPr marL="3527713" indent="0">
              <a:buNone/>
              <a:defRPr sz="1764" b="1"/>
            </a:lvl8pPr>
            <a:lvl9pPr marL="4031672" indent="0">
              <a:buNone/>
              <a:defRPr sz="17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803888" y="2761381"/>
            <a:ext cx="5713655" cy="40615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fld id="{514BFE52-2A5C-4E3D-B521-3D10D123921A}" type="slidenum">
              <a:rPr lang="fr-FR" altLang="fr-FR" smtClean="0"/>
              <a:pPr/>
              <a:t>‹N°›</a:t>
            </a:fld>
            <a:endParaRPr lang="fr-FR" altLang="fr-FR"/>
          </a:p>
        </p:txBody>
      </p:sp>
      <p:sp>
        <p:nvSpPr>
          <p:cNvPr id="12" name="Rectangle 11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4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40" y="402488"/>
            <a:ext cx="9975753" cy="146118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fld id="{22F17D6A-6F46-4DF0-98EF-026082CFD30D}" type="slidenum">
              <a:rPr lang="fr-FR" altLang="fr-FR" smtClean="0"/>
              <a:pPr/>
              <a:t>‹N°›</a:t>
            </a:fld>
            <a:endParaRPr lang="fr-FR" altLang="fr-FR"/>
          </a:p>
        </p:txBody>
      </p:sp>
      <p:sp>
        <p:nvSpPr>
          <p:cNvPr id="8" name="Rectangle 7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fld id="{4CEFC1DB-E82D-4A4B-A452-CB1F9EA53087}" type="slidenum">
              <a:rPr lang="fr-FR" altLang="fr-FR" smtClean="0"/>
              <a:pPr/>
              <a:t>‹N°›</a:t>
            </a:fld>
            <a:endParaRPr lang="fr-FR" altLang="fr-FR"/>
          </a:p>
        </p:txBody>
      </p:sp>
      <p:sp>
        <p:nvSpPr>
          <p:cNvPr id="7" name="Rectangle 6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32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25736" y="1150389"/>
            <a:ext cx="4334677" cy="1470302"/>
          </a:xfrm>
        </p:spPr>
        <p:txBody>
          <a:bodyPr anchor="b"/>
          <a:lstStyle>
            <a:lvl1pPr>
              <a:defRPr sz="3527"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13655" y="1088458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25736" y="2620687"/>
            <a:ext cx="4334677" cy="3848785"/>
          </a:xfrm>
        </p:spPr>
        <p:txBody>
          <a:bodyPr/>
          <a:lstStyle>
            <a:lvl1pPr marL="0" indent="0">
              <a:buNone/>
              <a:defRPr sz="1764"/>
            </a:lvl1pPr>
            <a:lvl2pPr marL="503959" indent="0">
              <a:buNone/>
              <a:defRPr sz="1543"/>
            </a:lvl2pPr>
            <a:lvl3pPr marL="1007918" indent="0">
              <a:buNone/>
              <a:defRPr sz="1323"/>
            </a:lvl3pPr>
            <a:lvl4pPr marL="1511877" indent="0">
              <a:buNone/>
              <a:defRPr sz="1102"/>
            </a:lvl4pPr>
            <a:lvl5pPr marL="2015836" indent="0">
              <a:buNone/>
              <a:defRPr sz="1102"/>
            </a:lvl5pPr>
            <a:lvl6pPr marL="2519795" indent="0">
              <a:buNone/>
              <a:defRPr sz="1102"/>
            </a:lvl6pPr>
            <a:lvl7pPr marL="3023753" indent="0">
              <a:buNone/>
              <a:defRPr sz="1102"/>
            </a:lvl7pPr>
            <a:lvl8pPr marL="3527713" indent="0">
              <a:buNone/>
              <a:defRPr sz="1102"/>
            </a:lvl8pPr>
            <a:lvl9pPr marL="40316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fld id="{0E403221-DD39-45D5-98EE-E11ED1D0A4A1}" type="slidenum">
              <a:rPr lang="fr-FR" altLang="fr-FR" smtClean="0"/>
              <a:pPr/>
              <a:t>‹N°›</a:t>
            </a:fld>
            <a:endParaRPr lang="fr-FR" altLang="fr-FR"/>
          </a:p>
        </p:txBody>
      </p:sp>
      <p:sp>
        <p:nvSpPr>
          <p:cNvPr id="10" name="Rectangle 9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08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25736" y="1159150"/>
            <a:ext cx="4334677" cy="1763924"/>
          </a:xfrm>
        </p:spPr>
        <p:txBody>
          <a:bodyPr anchor="b"/>
          <a:lstStyle>
            <a:lvl1pPr>
              <a:defRPr sz="3527"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713655" y="1088458"/>
            <a:ext cx="680388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59" indent="0">
              <a:buNone/>
              <a:defRPr sz="3086"/>
            </a:lvl2pPr>
            <a:lvl3pPr marL="1007918" indent="0">
              <a:buNone/>
              <a:defRPr sz="2646"/>
            </a:lvl3pPr>
            <a:lvl4pPr marL="1511877" indent="0">
              <a:buNone/>
              <a:defRPr sz="2205"/>
            </a:lvl4pPr>
            <a:lvl5pPr marL="2015836" indent="0">
              <a:buNone/>
              <a:defRPr sz="2205"/>
            </a:lvl5pPr>
            <a:lvl6pPr marL="2519795" indent="0">
              <a:buNone/>
              <a:defRPr sz="2205"/>
            </a:lvl6pPr>
            <a:lvl7pPr marL="3023753" indent="0">
              <a:buNone/>
              <a:defRPr sz="2205"/>
            </a:lvl7pPr>
            <a:lvl8pPr marL="3527713" indent="0">
              <a:buNone/>
              <a:defRPr sz="2205"/>
            </a:lvl8pPr>
            <a:lvl9pPr marL="4031672" indent="0">
              <a:buNone/>
              <a:defRPr sz="2205"/>
            </a:lvl9pPr>
          </a:lstStyle>
          <a:p>
            <a:r>
              <a:rPr lang="fr-FR"/>
              <a:t>Cliquez sur l'icône pour ajouter une image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25736" y="2923074"/>
            <a:ext cx="4334677" cy="3546398"/>
          </a:xfrm>
        </p:spPr>
        <p:txBody>
          <a:bodyPr/>
          <a:lstStyle>
            <a:lvl1pPr marL="0" indent="0">
              <a:buNone/>
              <a:defRPr sz="1764"/>
            </a:lvl1pPr>
            <a:lvl2pPr marL="503959" indent="0">
              <a:buNone/>
              <a:defRPr sz="1543"/>
            </a:lvl2pPr>
            <a:lvl3pPr marL="1007918" indent="0">
              <a:buNone/>
              <a:defRPr sz="1323"/>
            </a:lvl3pPr>
            <a:lvl4pPr marL="1511877" indent="0">
              <a:buNone/>
              <a:defRPr sz="1102"/>
            </a:lvl4pPr>
            <a:lvl5pPr marL="2015836" indent="0">
              <a:buNone/>
              <a:defRPr sz="1102"/>
            </a:lvl5pPr>
            <a:lvl6pPr marL="2519795" indent="0">
              <a:buNone/>
              <a:defRPr sz="1102"/>
            </a:lvl6pPr>
            <a:lvl7pPr marL="3023753" indent="0">
              <a:buNone/>
              <a:defRPr sz="1102"/>
            </a:lvl7pPr>
            <a:lvl8pPr marL="3527713" indent="0">
              <a:buNone/>
              <a:defRPr sz="1102"/>
            </a:lvl8pPr>
            <a:lvl9pPr marL="4031672" indent="0">
              <a:buNone/>
              <a:defRPr sz="1102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586B2"/>
                </a:solidFill>
              </a:defRPr>
            </a:lvl1pPr>
          </a:lstStyle>
          <a:p>
            <a:fld id="{6FCDA72C-75FC-4D58-8A98-E524204F00E3}" type="slidenum">
              <a:rPr lang="fr-FR" altLang="fr-FR" smtClean="0"/>
              <a:pPr/>
              <a:t>‹N°›</a:t>
            </a:fld>
            <a:endParaRPr lang="fr-FR" altLang="fr-FR"/>
          </a:p>
        </p:txBody>
      </p:sp>
      <p:sp>
        <p:nvSpPr>
          <p:cNvPr id="10" name="Rectangle 9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7409185"/>
            <a:ext cx="13439775" cy="150494"/>
          </a:xfrm>
          <a:prstGeom prst="rect">
            <a:avLst/>
          </a:prstGeom>
          <a:solidFill>
            <a:srgbClr val="058AAE"/>
          </a:solidFill>
          <a:ln>
            <a:solidFill>
              <a:srgbClr val="058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984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8" y="204740"/>
            <a:ext cx="2470021" cy="9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9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23985" y="402488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23985" y="7006704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451926" y="7006704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491841" y="7006704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B539A-E6B0-44AE-A5C3-DAFF8186B52E}" type="slidenum">
              <a:rPr lang="fr-FR" altLang="fr-FR" smtClean="0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28431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l" defTabSz="1007918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79" indent="-251979" algn="l" defTabSz="1007918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39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897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856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16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774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734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692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651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59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18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877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36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795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753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713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672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java.html#code=public%20class%20JavaMemoryManagement%0A%7B%0A%20%20%20%20public%20static%20void%20print%28int%20i,%20char%20c%29%0A%20%20%20%20%7B%0A%20%20%20%20%20%20%20%20System.out.println%28i%29%3B%0A%20%20%20%20%20%20%20%20printChar%28c%29%3B%0A%20%20%20%20%7D%20%20%20%20%0A%20%20%20%20public%20static%20void%20printChar%28char%20c%29%0A%20%20%20%20%7B%0A%20%20%20%20%20%20%20%20System.out.println%28c%29%3B%0A%20%20%20%20%7D%20%20%20%20%0A%20%20%20%20public%20static%20void%20main%28String%5B%5D%20args%29%0A%20%20%20%20%7B%0A%20%20%20%20%20%20%20%20int%20i%20%3D%205%3B%0A%20%20%20%20%20%20%20%20char%20c%20%3D%20'a'%3B%0A%20%20%20%20%20%20%20%20print%28i,%20c%29%3B%0A%20%20%20%20%7D%0A%7D&amp;cumulative=false&amp;curInstr=0&amp;heapPrimitives=nevernest&amp;mode=display&amp;origin=opt-frontend.js&amp;py=java&amp;rawInputLstJSON=%5B%5D&amp;textReferences=fals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java.html#code=public%20class%20JavaMemoryManagement%0A%7B%0A%20%20%20%20public%20static%20void%20print%28int%20i,%20char%20c%29%0A%20%20%20%20%7B%0A%20%20%20%20%20%20%20%20System.out.println%28i%29%3B%0A%20%20%20%20%20%20%20%20printChar%28c%29%3B%0A%20%20%20%20%7D%20%20%20%20%0A%20%20%20%20public%20static%20void%20printChar%28char%20c%29%0A%20%20%20%20%7B%0A%20%20%20%20%20%20%20%20System.out.println%28c%29%3B%0A%20%20%20%20%7D%20%20%20%20%0A%20%20%20%20public%20static%20void%20main%28String%5B%5D%20args%29%0A%20%20%20%20%7B%0A%20%20%20%20%20%20%20%20int%20i%20%3D%205%3B%0A%20%20%20%20%20%20%20%20char%20c%20%3D%20'a'%3B%0A%20%20%20%20%20%20%20%20print%28i,%20c%29%3B%0A%20%20%20%20%7D%0A%7D&amp;cumulative=false&amp;curInstr=0&amp;heapPrimitives=nevernest&amp;mode=display&amp;origin=opt-frontend.js&amp;py=java&amp;rawInputLstJSON=%5B%5D&amp;textReferences=fals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java.html#code=class%20Emp%20%7B%0A%20%20%20%20int%20id%3B%0A%20%20%20%20String%20empName%3B%0A%0A%20%20%20%20public%20Emp%28int%20id,%20String%20empName%29%20%7B%0A%20%20%20%20%20%20%20%20this.id%20%3D%20id%3B%0A%20%20%20%20%20%20%20%20this.empName%20%3D%20empName%3B%0A%20%20%20%20%7D%0A%7D%0A%0Apublic%20class%20Emp_detail%20%7B%0A%20%20%20%20private%20static%20Emp%20nouveauEmp%28int%20id,%20String%20empName%29%20%7B%0A%20%20%20%20%20%20%20%20return%20new%20Emp%28id,%20empName%29%3B%0A%20%20%20%20%7D%0A%0A%20%20%20%20public%20static%20void%20main%28String%5B%5D%20args%29%20%7B%0A%20%20%20%20%20%20%20%20int%20id%20%3D%2021%3B%0A%20%20%20%20%20%20%20%20String%20name%20%3D%20%22Maddy%22%3B%0A%20%20%20%20%20%20%20%20Emp%20person%20%3D%20nouveauEmp%28id,%20name%29%3B%0A%20%20%20%20%20%20%20%20String%20name2%20%3D%20%22Tommy%22%3B%0A%20%20%20%20%7D%0A%7D&amp;cumulative=false&amp;curInstr=15&amp;heapPrimitives=nevernest&amp;mode=display&amp;origin=opt-frontend.js&amp;py=java&amp;rawInputLstJSON=%5B%5D&amp;textReferences=fals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java.html#code=class%20Emp%20%7B%0A%20%20%20%20int%20id%3B%0A%20%20%20%20String%20empName%3B%0A%0A%20%20%20%20public%20Emp%28int%20id,%20String%20empName%29%20%7B%0A%20%20%20%20%20%20%20%20this.id%20%3D%20id%3B%0A%20%20%20%20%20%20%20%20this.empName%20%3D%20empName%3B%0A%20%20%20%20%7D%0A%7D%0A%0Apublic%20class%20Emp_detail%20%7B%0A%20%20%20%20private%20static%20Emp%20nouveauEmp%28int%20id,%20String%20empName%29%20%7B%0A%20%20%20%20%20%20%20%20return%20new%20Emp%28id,%20empName%29%3B%0A%20%20%20%20%7D%0A%0A%20%20%20%20public%20static%20void%20main%28String%5B%5D%20args%29%20%7B%0A%20%20%20%20%20%20%20%20int%20id%20%3D%2021%3B%0A%20%20%20%20%20%20%20%20String%20name%20%3D%20%22Maddy%22%3B%0A%20%20%20%20%20%20%20%20Emp%20person%20%3D%20nouveauEmp%28id,%20name%29%3B%0A%20%20%20%20%20%20%20%20String%20name2%20%3D%20%22Tommy%22%3B%0A%20%20%20%20%7D%0A%7D&amp;cumulative=false&amp;curInstr=15&amp;heapPrimitives=nevernest&amp;mode=display&amp;origin=opt-frontend.js&amp;py=java&amp;rawInputLstJSON=%5B%5D&amp;textReferences=fals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"/>
          <p:cNvSpPr>
            <a:spLocks noGrp="1" noChangeArrowheads="1"/>
          </p:cNvSpPr>
          <p:nvPr>
            <p:ph type="ctrTitle"/>
          </p:nvPr>
        </p:nvSpPr>
        <p:spPr>
          <a:xfrm>
            <a:off x="513593" y="1769974"/>
            <a:ext cx="8189888" cy="2631887"/>
          </a:xfrm>
        </p:spPr>
        <p:txBody>
          <a:bodyPr vert="horz" lIns="0" tIns="0" rIns="0" bIns="0"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sz="5600"/>
              <a:t>Systèmes d’exploitation I:</a:t>
            </a:r>
            <a:br>
              <a:rPr lang="fr-FR" altLang="fr-FR" sz="5600"/>
            </a:br>
            <a:br>
              <a:rPr lang="fr-FR" altLang="fr-FR" sz="5600"/>
            </a:br>
            <a:r>
              <a:rPr lang="fr-FR" altLang="fr-FR" sz="5600"/>
              <a:t>Gestion de la mémoire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13591" y="4791694"/>
            <a:ext cx="10079831" cy="1825171"/>
          </a:xfrm>
        </p:spPr>
        <p:txBody>
          <a:bodyPr>
            <a:normAutofit/>
          </a:bodyPr>
          <a:lstStyle/>
          <a:p>
            <a:pPr marL="0" indent="0"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Grégory Seront</a:t>
            </a:r>
            <a:endParaRPr lang="fr-FR" altLang="fr-FR"/>
          </a:p>
          <a:p>
            <a:pPr marL="0" indent="0"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Gregory.seront@vinci.be</a:t>
            </a:r>
            <a:endParaRPr lang="fr-FR" altLang="fr-FR"/>
          </a:p>
          <a:p>
            <a:pPr marL="0" indent="0"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Institut Paul Lambin</a:t>
            </a:r>
            <a:endParaRPr lang="fr-FR" altLang="fr-FR"/>
          </a:p>
        </p:txBody>
      </p:sp>
      <p:sp>
        <p:nvSpPr>
          <p:cNvPr id="5" name="Espace réservé du numéro de diapositive 4" hidden="1"/>
          <p:cNvSpPr>
            <a:spLocks noGrp="1"/>
          </p:cNvSpPr>
          <p:nvPr>
            <p:ph type="sldNum" idx="4294967295"/>
          </p:nvPr>
        </p:nvSpPr>
        <p:spPr>
          <a:xfrm>
            <a:off x="9491841" y="7006704"/>
            <a:ext cx="3023949" cy="402483"/>
          </a:xfrm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E273777A-B8E1-425C-A889-BDDD8D8BFC4B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Aft>
                  <a:spcPts val="600"/>
                </a:spcAft>
              </a:pPr>
              <a:t>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9"/>
            <a:ext cx="8567737" cy="15017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Relocation: registre de base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7046913" y="1763714"/>
            <a:ext cx="4208462" cy="49926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indent="0" eaLnBrk="1" hangingPunct="1">
              <a:buClr>
                <a:srgbClr val="B2B2B2"/>
              </a:buClr>
              <a:buSzPct val="90000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Le programme ne sait pas ou il sera chargé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Tout est compté à partir de 0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La base est l’adresse « relative » 0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On ajoute la base à toutes les adresses pour trouver la « vraie » adresse physique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Jmp 28 = ?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</p:txBody>
      </p:sp>
      <p:sp>
        <p:nvSpPr>
          <p:cNvPr id="225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6701" y="6888163"/>
            <a:ext cx="2098675" cy="501650"/>
          </a:xfrm>
        </p:spPr>
        <p:txBody>
          <a:bodyPr wrap="square" anchor="t">
            <a:norm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D868484E-089C-49A1-A67D-EC4EBFF9C751}" type="slidenum">
              <a:rPr lang="fr-FR" altLang="fr-FR" smtClean="0">
                <a:solidFill>
                  <a:srgbClr val="000000"/>
                </a:solidFill>
              </a:rPr>
              <a:pPr eaLnBrk="1" hangingPunct="1">
                <a:spcAft>
                  <a:spcPts val="600"/>
                </a:spcAft>
              </a:pPr>
              <a:t>10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AEAF125-EA4E-4020-92EA-686EAD39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39" y="1889987"/>
            <a:ext cx="4206875" cy="47401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78329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9"/>
            <a:ext cx="8567737" cy="15017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Espace d’adressage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7046913" y="1763714"/>
            <a:ext cx="4208462" cy="49926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Base + limite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L’espace d’adressage d’un processus est l’ensemble des adresse entre ces deux limites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</p:txBody>
      </p:sp>
      <p:sp>
        <p:nvSpPr>
          <p:cNvPr id="225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6701" y="6888163"/>
            <a:ext cx="2098675" cy="501650"/>
          </a:xfrm>
        </p:spPr>
        <p:txBody>
          <a:bodyPr wrap="square" anchor="t">
            <a:norm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D868484E-089C-49A1-A67D-EC4EBFF9C751}" type="slidenum">
              <a:rPr lang="fr-FR" altLang="fr-FR" smtClean="0">
                <a:solidFill>
                  <a:srgbClr val="000000"/>
                </a:solidFill>
              </a:rPr>
              <a:pPr eaLnBrk="1" hangingPunct="1">
                <a:spcAft>
                  <a:spcPts val="600"/>
                </a:spcAft>
              </a:pPr>
              <a:t>11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AEAF125-EA4E-4020-92EA-686EAD39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39" y="1889987"/>
            <a:ext cx="4206875" cy="4740141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9"/>
            <a:ext cx="8567737" cy="15017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Espace d’adressage: relocation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7046913" y="1763714"/>
            <a:ext cx="4208462" cy="49926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Intel: Registres de segment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CS: code pour les instruction à charger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DS: data pour les MOV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SS: stack pour les push, pop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</p:txBody>
      </p:sp>
      <p:sp>
        <p:nvSpPr>
          <p:cNvPr id="225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6701" y="6888163"/>
            <a:ext cx="2098675" cy="501650"/>
          </a:xfrm>
        </p:spPr>
        <p:txBody>
          <a:bodyPr wrap="square" anchor="t">
            <a:norm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D868484E-089C-49A1-A67D-EC4EBFF9C751}" type="slidenum">
              <a:rPr lang="fr-FR" altLang="fr-FR" smtClean="0">
                <a:solidFill>
                  <a:srgbClr val="000000"/>
                </a:solidFill>
              </a:rPr>
              <a:pPr eaLnBrk="1" hangingPunct="1">
                <a:spcAft>
                  <a:spcPts val="600"/>
                </a:spcAft>
              </a:pPr>
              <a:t>12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AEAF125-EA4E-4020-92EA-686EAD39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39" y="1889987"/>
            <a:ext cx="4206875" cy="47401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381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9"/>
            <a:ext cx="8567737" cy="15017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Espace d’adressage: protection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7046913" y="1763714"/>
            <a:ext cx="4208462" cy="49926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Base + limite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On a deux registres protégés (seuls l'OS peut les changer)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On peut accéder les adresses [Base, </a:t>
            </a:r>
            <a:r>
              <a:rPr lang="fr-FR" altLang="fr-FR" dirty="0" err="1"/>
              <a:t>Base+limite</a:t>
            </a:r>
            <a:r>
              <a:rPr lang="fr-FR" altLang="fr-FR" dirty="0"/>
              <a:t>]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Si on sort: erreur (segmentation </a:t>
            </a:r>
            <a:r>
              <a:rPr lang="fr-FR" altLang="fr-FR" dirty="0" err="1"/>
              <a:t>fault</a:t>
            </a:r>
            <a:r>
              <a:rPr lang="fr-FR" altLang="fr-FR" dirty="0"/>
              <a:t>) =&gt; </a:t>
            </a:r>
            <a:r>
              <a:rPr lang="fr-FR" altLang="fr-FR" dirty="0" err="1"/>
              <a:t>interrupt</a:t>
            </a:r>
            <a:endParaRPr lang="fr-FR" altLang="fr-FR" dirty="0"/>
          </a:p>
        </p:txBody>
      </p:sp>
      <p:sp>
        <p:nvSpPr>
          <p:cNvPr id="225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6701" y="6888163"/>
            <a:ext cx="2098675" cy="501650"/>
          </a:xfrm>
        </p:spPr>
        <p:txBody>
          <a:bodyPr wrap="square" anchor="t">
            <a:norm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D868484E-089C-49A1-A67D-EC4EBFF9C751}" type="slidenum">
              <a:rPr lang="fr-FR" altLang="fr-FR" smtClean="0">
                <a:solidFill>
                  <a:srgbClr val="000000"/>
                </a:solidFill>
              </a:rPr>
              <a:pPr eaLnBrk="1" hangingPunct="1">
                <a:spcAft>
                  <a:spcPts val="600"/>
                </a:spcAft>
              </a:pPr>
              <a:t>13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AEAF125-EA4E-4020-92EA-686EAD39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39" y="1889987"/>
            <a:ext cx="4206875" cy="47401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4164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9"/>
            <a:ext cx="8567737" cy="15017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Les 3 espaces d’adressages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975471" y="1763714"/>
            <a:ext cx="8279904" cy="49926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Voyons l’exécution d’un 1</a:t>
            </a:r>
            <a:r>
              <a:rPr lang="fr-FR" altLang="fr-FR" baseline="30000" dirty="0"/>
              <a:t>er</a:t>
            </a:r>
            <a:r>
              <a:rPr lang="fr-FR" altLang="fr-FR" dirty="0"/>
              <a:t> programme: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>
                <a:hlinkClick r:id="rId3"/>
              </a:rPr>
              <a:t>1er programme</a:t>
            </a: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Où sont stockées ces informations?</a:t>
            </a:r>
          </a:p>
        </p:txBody>
      </p:sp>
      <p:sp>
        <p:nvSpPr>
          <p:cNvPr id="225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6701" y="6888163"/>
            <a:ext cx="2098675" cy="501650"/>
          </a:xfrm>
        </p:spPr>
        <p:txBody>
          <a:bodyPr wrap="square" anchor="t">
            <a:norm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D868484E-089C-49A1-A67D-EC4EBFF9C751}" type="slidenum">
              <a:rPr lang="fr-FR" altLang="fr-FR" smtClean="0">
                <a:solidFill>
                  <a:srgbClr val="000000"/>
                </a:solidFill>
              </a:rPr>
              <a:pPr eaLnBrk="1" hangingPunct="1">
                <a:spcAft>
                  <a:spcPts val="600"/>
                </a:spcAft>
              </a:pPr>
              <a:t>14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17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9"/>
            <a:ext cx="8567737" cy="15017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Les 3 espaces d’adressages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5999807" y="1763714"/>
            <a:ext cx="5255568" cy="49926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Voyons l’exécution d’un 1</a:t>
            </a:r>
            <a:r>
              <a:rPr lang="fr-FR" altLang="fr-FR" baseline="30000" dirty="0"/>
              <a:t>er</a:t>
            </a:r>
            <a:r>
              <a:rPr lang="fr-FR" altLang="fr-FR" dirty="0"/>
              <a:t> programme: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>
                <a:hlinkClick r:id="rId3"/>
              </a:rPr>
              <a:t>1er programme</a:t>
            </a: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Où sont stockées ces informations?</a:t>
            </a:r>
          </a:p>
        </p:txBody>
      </p:sp>
      <p:sp>
        <p:nvSpPr>
          <p:cNvPr id="225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6701" y="6888163"/>
            <a:ext cx="2098675" cy="501650"/>
          </a:xfrm>
        </p:spPr>
        <p:txBody>
          <a:bodyPr wrap="square" anchor="t">
            <a:norm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D868484E-089C-49A1-A67D-EC4EBFF9C751}" type="slidenum">
              <a:rPr lang="fr-FR" altLang="fr-FR" smtClean="0">
                <a:solidFill>
                  <a:srgbClr val="000000"/>
                </a:solidFill>
              </a:rPr>
              <a:pPr eaLnBrk="1" hangingPunct="1">
                <a:spcAft>
                  <a:spcPts val="600"/>
                </a:spcAft>
              </a:pPr>
              <a:t>15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5E63E8-C9EF-CC6A-0A7E-683F9F81E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3" t="1440" r="17304" b="-1440"/>
          <a:stretch/>
        </p:blipFill>
        <p:spPr>
          <a:xfrm>
            <a:off x="2327399" y="1763714"/>
            <a:ext cx="3672409" cy="52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817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9"/>
            <a:ext cx="8567737" cy="15017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Les 3 espaces d’adressages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975471" y="1763714"/>
            <a:ext cx="8279904" cy="49926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Voyons l’exécution d’un 2ème programme: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>
                <a:hlinkClick r:id="rId3"/>
              </a:rPr>
              <a:t>2</a:t>
            </a:r>
            <a:r>
              <a:rPr lang="fr-FR" altLang="fr-FR" baseline="30000" dirty="0">
                <a:hlinkClick r:id="rId3"/>
              </a:rPr>
              <a:t>ème</a:t>
            </a:r>
            <a:r>
              <a:rPr lang="fr-FR" altLang="fr-FR" dirty="0">
                <a:hlinkClick r:id="rId3"/>
              </a:rPr>
              <a:t> </a:t>
            </a:r>
            <a:r>
              <a:rPr lang="fr-FR" altLang="fr-FR" dirty="0" err="1">
                <a:hlinkClick r:id="rId3"/>
              </a:rPr>
              <a:t>pgm</a:t>
            </a: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Où sont stockées ces informations?</a:t>
            </a:r>
          </a:p>
        </p:txBody>
      </p:sp>
      <p:sp>
        <p:nvSpPr>
          <p:cNvPr id="225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6701" y="6888163"/>
            <a:ext cx="2098675" cy="501650"/>
          </a:xfrm>
        </p:spPr>
        <p:txBody>
          <a:bodyPr wrap="square" anchor="t">
            <a:norm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D868484E-089C-49A1-A67D-EC4EBFF9C751}" type="slidenum">
              <a:rPr lang="fr-FR" altLang="fr-FR" smtClean="0">
                <a:solidFill>
                  <a:srgbClr val="000000"/>
                </a:solidFill>
              </a:rPr>
              <a:pPr eaLnBrk="1" hangingPunct="1">
                <a:spcAft>
                  <a:spcPts val="600"/>
                </a:spcAft>
              </a:pPr>
              <a:t>16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20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9"/>
            <a:ext cx="8567737" cy="15017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Les 3 espaces d’adressages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975471" y="1763714"/>
            <a:ext cx="8279904" cy="49926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Voyons l’exécution d’un 2ème programme: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>
                <a:hlinkClick r:id="rId3"/>
              </a:rPr>
              <a:t>2</a:t>
            </a:r>
            <a:r>
              <a:rPr lang="fr-FR" altLang="fr-FR" baseline="30000" dirty="0">
                <a:hlinkClick r:id="rId3"/>
              </a:rPr>
              <a:t>ème</a:t>
            </a:r>
            <a:r>
              <a:rPr lang="fr-FR" altLang="fr-FR" dirty="0">
                <a:hlinkClick r:id="rId3"/>
              </a:rPr>
              <a:t> </a:t>
            </a:r>
            <a:r>
              <a:rPr lang="fr-FR" altLang="fr-FR" dirty="0" err="1">
                <a:hlinkClick r:id="rId3"/>
              </a:rPr>
              <a:t>pgm</a:t>
            </a: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Où sont stockées ces informations?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 err="1"/>
              <a:t>Heap</a:t>
            </a:r>
            <a:endParaRPr lang="fr-FR" altLang="fr-FR" dirty="0"/>
          </a:p>
        </p:txBody>
      </p:sp>
      <p:sp>
        <p:nvSpPr>
          <p:cNvPr id="225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6701" y="6888163"/>
            <a:ext cx="2098675" cy="501650"/>
          </a:xfrm>
        </p:spPr>
        <p:txBody>
          <a:bodyPr wrap="square" anchor="t">
            <a:norm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D868484E-089C-49A1-A67D-EC4EBFF9C751}" type="slidenum">
              <a:rPr lang="fr-FR" altLang="fr-FR" smtClean="0">
                <a:solidFill>
                  <a:srgbClr val="000000"/>
                </a:solidFill>
              </a:rPr>
              <a:pPr eaLnBrk="1" hangingPunct="1">
                <a:spcAft>
                  <a:spcPts val="600"/>
                </a:spcAft>
              </a:pPr>
              <a:t>17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81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9"/>
            <a:ext cx="8567737" cy="15017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Les 3 espaces d’adressages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975471" y="1763714"/>
            <a:ext cx="8279904" cy="49926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Il reste un 3</a:t>
            </a:r>
            <a:r>
              <a:rPr lang="fr-FR" altLang="fr-FR" baseline="30000" dirty="0"/>
              <a:t>ème</a:t>
            </a:r>
            <a:r>
              <a:rPr lang="fr-FR" altLang="fr-FR" dirty="0"/>
              <a:t> espace d’adressage.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A votre </a:t>
            </a:r>
            <a:r>
              <a:rPr lang="fr-FR" altLang="fr-FR"/>
              <a:t>avis?</a:t>
            </a:r>
            <a:endParaRPr lang="fr-FR" altLang="fr-FR" dirty="0"/>
          </a:p>
        </p:txBody>
      </p:sp>
      <p:sp>
        <p:nvSpPr>
          <p:cNvPr id="225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6701" y="6888163"/>
            <a:ext cx="2098675" cy="501650"/>
          </a:xfrm>
        </p:spPr>
        <p:txBody>
          <a:bodyPr wrap="square" anchor="t">
            <a:norm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D868484E-089C-49A1-A67D-EC4EBFF9C751}" type="slidenum">
              <a:rPr lang="fr-FR" altLang="fr-FR" smtClean="0">
                <a:solidFill>
                  <a:srgbClr val="000000"/>
                </a:solidFill>
              </a:rPr>
              <a:pPr eaLnBrk="1" hangingPunct="1">
                <a:spcAft>
                  <a:spcPts val="600"/>
                </a:spcAft>
              </a:pPr>
              <a:t>18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68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9C2B9-D159-4097-A25D-C41411EE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Segmentation chez Intel (8086)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3C4D93-109F-4147-9ED2-E03E99805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44679A-7CC9-47EB-9780-25A016DD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FFB-2744-43D9-AEE7-5BCAA8FE6AC6}" type="slidenum">
              <a:rPr lang="fr-FR" altLang="fr-FR" smtClean="0"/>
              <a:pPr/>
              <a:t>19</a:t>
            </a:fld>
            <a:endParaRPr lang="fr-FR" alt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7A4AFA-105E-47E5-BC24-1C1DC38A2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39" y="1763714"/>
            <a:ext cx="7194905" cy="513241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33780C-1542-4CB4-80DF-5117E96D6D8F}"/>
              </a:ext>
            </a:extLst>
          </p:cNvPr>
          <p:cNvSpPr txBox="1"/>
          <p:nvPr/>
        </p:nvSpPr>
        <p:spPr>
          <a:xfrm>
            <a:off x="2543424" y="7138989"/>
            <a:ext cx="6264497" cy="21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solidFill>
                  <a:schemeClr val="tx1"/>
                </a:solidFill>
              </a:rPr>
              <a:t>Image source: https://www.geeksforgeeks.org/memory-segmentation-8086-microprocessor/</a:t>
            </a:r>
          </a:p>
        </p:txBody>
      </p:sp>
    </p:spTree>
    <p:extLst>
      <p:ext uri="{BB962C8B-B14F-4D97-AF65-F5344CB8AC3E}">
        <p14:creationId xmlns:p14="http://schemas.microsoft.com/office/powerpoint/2010/main" val="447997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51D64-35AB-D462-47CA-68ED5413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Gestion de la mémoire</a:t>
            </a:r>
          </a:p>
        </p:txBody>
      </p:sp>
      <p:pic>
        <p:nvPicPr>
          <p:cNvPr id="6" name="Espace réservé du contenu 5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1AD5139B-0C05-ABAC-9E88-4F306372E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" b="1"/>
          <a:stretch/>
        </p:blipFill>
        <p:spPr>
          <a:xfrm>
            <a:off x="2540035" y="2092622"/>
            <a:ext cx="6369472" cy="468513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02B512-1FDE-FE4B-9DC6-183FAFB4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FFB-2744-43D9-AEE7-5BCAA8FE6AC6}" type="slidenum">
              <a:rPr lang="fr-FR" altLang="fr-FR" smtClean="0"/>
              <a:pPr/>
              <a:t>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7706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9C2B9-D159-4097-A25D-C41411EE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Base et Offset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3C4D93-109F-4147-9ED2-E03E99805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39" y="1763714"/>
            <a:ext cx="4104257" cy="4992687"/>
          </a:xfrm>
        </p:spPr>
        <p:txBody>
          <a:bodyPr/>
          <a:lstStyle/>
          <a:p>
            <a:r>
              <a:rPr lang="fr-BE" dirty="0"/>
              <a:t>L’adresse est décomposée en 2:</a:t>
            </a:r>
          </a:p>
          <a:p>
            <a:pPr marL="457200" indent="-457200">
              <a:buFontTx/>
              <a:buChar char="-"/>
            </a:pPr>
            <a:r>
              <a:rPr lang="fr-BE" dirty="0"/>
              <a:t>Base</a:t>
            </a:r>
          </a:p>
          <a:p>
            <a:pPr marL="457200" indent="-457200">
              <a:buFontTx/>
              <a:buChar char="-"/>
            </a:pPr>
            <a:r>
              <a:rPr lang="fr-BE" dirty="0"/>
              <a:t>Offset</a:t>
            </a:r>
          </a:p>
          <a:p>
            <a:pPr marL="457200" indent="-457200">
              <a:buFontTx/>
              <a:buChar char="-"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44679A-7CC9-47EB-9780-25A016DD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FFB-2744-43D9-AEE7-5BCAA8FE6AC6}" type="slidenum">
              <a:rPr lang="fr-FR" altLang="fr-FR" smtClean="0"/>
              <a:pPr/>
              <a:t>20</a:t>
            </a:fld>
            <a:endParaRPr lang="fr-FR" alt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33780C-1542-4CB4-80DF-5117E96D6D8F}"/>
              </a:ext>
            </a:extLst>
          </p:cNvPr>
          <p:cNvSpPr txBox="1"/>
          <p:nvPr/>
        </p:nvSpPr>
        <p:spPr>
          <a:xfrm>
            <a:off x="2543424" y="7138989"/>
            <a:ext cx="6264497" cy="21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solidFill>
                  <a:schemeClr val="tx1"/>
                </a:solidFill>
              </a:rPr>
              <a:t>Image source: https://alex.dzyoba.com/blog/os-segmentation//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874B2A5-5B1B-4424-B7BA-33F7176BF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671" y="3059757"/>
            <a:ext cx="594443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9C2B9-D159-4097-A25D-C41411EE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Base et Offset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3C4D93-109F-4147-9ED2-E03E99805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39" y="1763714"/>
            <a:ext cx="4104257" cy="4992687"/>
          </a:xfrm>
        </p:spPr>
        <p:txBody>
          <a:bodyPr/>
          <a:lstStyle/>
          <a:p>
            <a:r>
              <a:rPr lang="fr-BE" dirty="0"/>
              <a:t>L’adresse est décomposée en 2:</a:t>
            </a:r>
          </a:p>
          <a:p>
            <a:pPr marL="457200" indent="-457200">
              <a:buFontTx/>
              <a:buChar char="-"/>
            </a:pPr>
            <a:r>
              <a:rPr lang="fr-BE" dirty="0"/>
              <a:t>Base</a:t>
            </a:r>
          </a:p>
          <a:p>
            <a:pPr marL="457200" indent="-457200">
              <a:buFontTx/>
              <a:buChar char="-"/>
            </a:pPr>
            <a:r>
              <a:rPr lang="fr-BE" dirty="0"/>
              <a:t>Offset</a:t>
            </a:r>
          </a:p>
          <a:p>
            <a:pPr marL="0" indent="0"/>
            <a:r>
              <a:rPr lang="fr-BE" dirty="0"/>
              <a:t>On additionne les 2</a:t>
            </a:r>
          </a:p>
          <a:p>
            <a:pPr marL="0" indent="0"/>
            <a:r>
              <a:rPr lang="fr-BE" dirty="0"/>
              <a:t>Pour avoir l’adresse</a:t>
            </a:r>
          </a:p>
          <a:p>
            <a:pPr marL="0" indent="0"/>
            <a:r>
              <a:rPr lang="fr-BE" dirty="0"/>
              <a:t>dite « linéaire »</a:t>
            </a:r>
          </a:p>
          <a:p>
            <a:pPr marL="0" indent="0"/>
            <a:endParaRPr lang="fr-BE" dirty="0"/>
          </a:p>
          <a:p>
            <a:pPr marL="457200" indent="-457200">
              <a:buFontTx/>
              <a:buChar char="-"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44679A-7CC9-47EB-9780-25A016DD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FFB-2744-43D9-AEE7-5BCAA8FE6AC6}" type="slidenum">
              <a:rPr lang="fr-FR" altLang="fr-FR" smtClean="0"/>
              <a:pPr/>
              <a:t>21</a:t>
            </a:fld>
            <a:endParaRPr lang="fr-FR" alt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33780C-1542-4CB4-80DF-5117E96D6D8F}"/>
              </a:ext>
            </a:extLst>
          </p:cNvPr>
          <p:cNvSpPr txBox="1"/>
          <p:nvPr/>
        </p:nvSpPr>
        <p:spPr>
          <a:xfrm>
            <a:off x="2543424" y="7138989"/>
            <a:ext cx="6264497" cy="21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solidFill>
                  <a:schemeClr val="tx1"/>
                </a:solidFill>
              </a:rPr>
              <a:t>Image source: https://alex.dzyoba.com/blog/os-segmentation//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874B2A5-5B1B-4424-B7BA-33F7176BF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855" y="1707877"/>
            <a:ext cx="5161609" cy="27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95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3313E7-0CE2-F7D8-8450-B57716FA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Espace réservé du contenu 5" descr="Une image contenant texte, lettre&#10;&#10;Description générée automatiquement">
            <a:extLst>
              <a:ext uri="{FF2B5EF4-FFF2-40B4-BE49-F238E27FC236}">
                <a16:creationId xmlns:a16="http://schemas.microsoft.com/office/drawing/2014/main" id="{1C14EE77-2519-30F0-D0FA-53E0F95D8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b="19615"/>
          <a:stretch/>
        </p:blipFill>
        <p:spPr>
          <a:xfrm>
            <a:off x="1751335" y="1253525"/>
            <a:ext cx="8928992" cy="548032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00B54F-701A-A040-D5EC-8B4D83D1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FFB-2744-43D9-AEE7-5BCAA8FE6AC6}" type="slidenum">
              <a:rPr lang="fr-FR" altLang="fr-FR" smtClean="0"/>
              <a:pPr/>
              <a:t>22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65574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Overlays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Parfois la taille d'un programme &gt; taille mémoire physique!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Historique: segments de recouvrement (overlays)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découpe le programme en zone qu'on charge au besoin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C'est le programmeur qui doit gérer le quand du chargement!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Plus vraiment utilisé</a:t>
            </a:r>
          </a:p>
        </p:txBody>
      </p:sp>
      <p:sp>
        <p:nvSpPr>
          <p:cNvPr id="481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EAD8494C-42E5-4243-ADDA-63CDE83F65C4}" type="slidenum">
              <a:rPr lang="fr-FR" altLang="fr-FR">
                <a:solidFill>
                  <a:srgbClr val="000000"/>
                </a:solidFill>
              </a:rPr>
              <a:pPr eaLnBrk="1" hangingPunct="1"/>
              <a:t>23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idx="1"/>
          </p:nvPr>
        </p:nvSpPr>
        <p:spPr>
          <a:xfrm>
            <a:off x="2420939" y="1963739"/>
            <a:ext cx="8772525" cy="507047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C'est le même principe que les overlays sauf que c'est géré par l'OS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L'OS découpe le processus en petites parties.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conserve les parties les plus utilisées en RAM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Les autres sont stockées sur disque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Au besoin on sort des parties non utilisées et charge de nouvelles parties en RAM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=&gt; processus bloqué en E/S lors du chargement de la partie manquante</a:t>
            </a:r>
          </a:p>
        </p:txBody>
      </p:sp>
      <p:sp>
        <p:nvSpPr>
          <p:cNvPr id="4915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C52D9699-BE77-4ACE-B83F-75DD2A8231A3}" type="slidenum">
              <a:rPr lang="fr-FR" altLang="fr-FR">
                <a:solidFill>
                  <a:srgbClr val="000000"/>
                </a:solidFill>
              </a:rPr>
              <a:pPr eaLnBrk="1" hangingPunct="1"/>
              <a:t>24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87C28-74A2-4D3D-CC4F-3C59F071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Espace réservé du contenu 5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BD65A1A9-0B45-A05D-E09A-2224F2643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" b="6103"/>
          <a:stretch/>
        </p:blipFill>
        <p:spPr>
          <a:xfrm>
            <a:off x="2255391" y="1043532"/>
            <a:ext cx="8280920" cy="571065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066E53-64DD-0CB1-524E-25355647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4FFB-2744-43D9-AEE7-5BCAA8FE6AC6}" type="slidenum">
              <a:rPr lang="fr-FR" altLang="fr-FR" smtClean="0"/>
              <a:pPr/>
              <a:t>25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8582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virtuelle: pagination</a:t>
            </a:r>
          </a:p>
        </p:txBody>
      </p:sp>
      <p:sp>
        <p:nvSpPr>
          <p:cNvPr id="5017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A55EF200-EA47-4DFF-A8AA-06044AD36DAC}" type="slidenum">
              <a:rPr lang="fr-FR" altLang="fr-FR">
                <a:solidFill>
                  <a:srgbClr val="000000"/>
                </a:solidFill>
              </a:rPr>
              <a:pPr eaLnBrk="1" hangingPunct="1"/>
              <a:t>26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3878B8-9FBA-45BA-AE9D-2F7A22D8D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7"/>
          <a:stretch/>
        </p:blipFill>
        <p:spPr>
          <a:xfrm>
            <a:off x="3119487" y="2339677"/>
            <a:ext cx="7907308" cy="20882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82B2C43-8F56-4049-8E6D-B6DEF026EB40}"/>
              </a:ext>
            </a:extLst>
          </p:cNvPr>
          <p:cNvSpPr txBox="1"/>
          <p:nvPr/>
        </p:nvSpPr>
        <p:spPr>
          <a:xfrm>
            <a:off x="2543424" y="7138989"/>
            <a:ext cx="6264497" cy="21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solidFill>
                  <a:schemeClr val="tx1"/>
                </a:solidFill>
              </a:rPr>
              <a:t>Image source: https://manybutfinite.com/post/memory-translation-and-segmentation/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virtuelle: pagination</a:t>
            </a:r>
          </a:p>
        </p:txBody>
      </p:sp>
      <p:sp>
        <p:nvSpPr>
          <p:cNvPr id="50180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Adresse physique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dans processeur sans pagination: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 err="1"/>
              <a:t>Mov</a:t>
            </a:r>
            <a:r>
              <a:rPr lang="fr-FR" altLang="fr-FR" dirty="0"/>
              <a:t> AX,[1000]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Charge le contenu de l'adresse physique Base+1000 dans REG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Espace d'adressage = espace des adresses physiques existants réellement</a:t>
            </a:r>
          </a:p>
        </p:txBody>
      </p:sp>
      <p:sp>
        <p:nvSpPr>
          <p:cNvPr id="5017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A55EF200-EA47-4DFF-A8AA-06044AD36DAC}" type="slidenum">
              <a:rPr lang="fr-FR" altLang="fr-FR">
                <a:solidFill>
                  <a:srgbClr val="000000"/>
                </a:solidFill>
              </a:rPr>
              <a:pPr eaLnBrk="1" hangingPunct="1"/>
              <a:t>27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98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1"/>
          <p:cNvSpPr>
            <a:spLocks noGrp="1" noChangeArrowheads="1"/>
          </p:cNvSpPr>
          <p:nvPr>
            <p:ph type="title"/>
          </p:nvPr>
        </p:nvSpPr>
        <p:spPr>
          <a:xfrm>
            <a:off x="2432051" y="0"/>
            <a:ext cx="8609013" cy="126365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virtuelle: pagination</a:t>
            </a:r>
          </a:p>
        </p:txBody>
      </p:sp>
      <p:sp>
        <p:nvSpPr>
          <p:cNvPr id="51204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1860551" y="865189"/>
            <a:ext cx="4678363" cy="62563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Adresse virtuelle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dans processeur avec pagination: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Mov reg,1000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Base+1000 est une adresse virtuelle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la traduit d'abord en adresse réelle, puis on charge son contenu de dans REG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Espace d'adressage = espace des adresses représentables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915150" y="1963738"/>
            <a:ext cx="4281488" cy="5040312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51202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BB8451DD-BE39-432E-BBA5-3BB6DBEA63E1}" type="slidenum">
              <a:rPr lang="fr-FR" altLang="fr-FR">
                <a:solidFill>
                  <a:srgbClr val="000000"/>
                </a:solidFill>
              </a:rPr>
              <a:pPr eaLnBrk="1" hangingPunct="1"/>
              <a:t>28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12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874714"/>
            <a:ext cx="4679950" cy="668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 unique ou multiple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Mémoire virtuelle unique: tous les processus partagent le même espace d'adressage virtuel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=&gt; Ils peuvent (potentiellement) partager des zones mémoire pour s'échanger des données.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Mémoire virtuelle multiple: chaque processus a son propre espace d’adressage virtuel, il est donc (virtuellement) tout seul dans la mémoire.</a:t>
            </a:r>
          </a:p>
        </p:txBody>
      </p:sp>
      <p:sp>
        <p:nvSpPr>
          <p:cNvPr id="5222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94F0F16C-24D4-4059-A826-585129AE112E}" type="slidenum">
              <a:rPr lang="fr-FR" altLang="fr-FR">
                <a:solidFill>
                  <a:srgbClr val="000000"/>
                </a:solidFill>
              </a:rPr>
              <a:pPr eaLnBrk="1" hangingPunct="1"/>
              <a:t>29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Hiérarchisation de la mémoire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5100637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51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7B9AB9BA-3B61-4038-B992-CCA2365E6839}" type="slidenum">
              <a:rPr lang="fr-FR" altLang="fr-FR">
                <a:solidFill>
                  <a:srgbClr val="000000"/>
                </a:solidFill>
              </a:rPr>
              <a:pPr eaLnBrk="1" hangingPunct="1"/>
              <a:t>3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9" y="1439864"/>
            <a:ext cx="7380287" cy="574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virtuelle: pratiquement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idx="1"/>
          </p:nvPr>
        </p:nvSpPr>
        <p:spPr>
          <a:xfrm>
            <a:off x="2266951" y="1362076"/>
            <a:ext cx="8772525" cy="493712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La traduction se fait par l'unité de gestion de la mémoire (memory management unit: MMU)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Figure 4,9 Tanen</a:t>
            </a:r>
          </a:p>
        </p:txBody>
      </p:sp>
      <p:sp>
        <p:nvSpPr>
          <p:cNvPr id="5325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DC12E017-160E-4938-B403-E3EEF1708ABF}" type="slidenum">
              <a:rPr lang="fr-FR" altLang="fr-FR">
                <a:solidFill>
                  <a:srgbClr val="000000"/>
                </a:solidFill>
              </a:rPr>
              <a:pPr eaLnBrk="1" hangingPunct="1"/>
              <a:t>30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32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6" y="2339975"/>
            <a:ext cx="8088313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virtuelle: </a:t>
            </a:r>
            <a:br>
              <a:rPr lang="fr-FR" altLang="fr-FR"/>
            </a:br>
            <a:r>
              <a:rPr lang="fr-FR" altLang="fr-FR"/>
              <a:t>pratiquement</a:t>
            </a:r>
          </a:p>
        </p:txBody>
      </p:sp>
      <p:sp>
        <p:nvSpPr>
          <p:cNvPr id="54276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039939" y="1963738"/>
            <a:ext cx="4662487" cy="4938712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Les processus sont découpés en pages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Ces pages sont chargé dans des "pages frames" (cadres de pages) de la mémoire physique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Ex: accéder à l'adresse 0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915150" y="1963738"/>
            <a:ext cx="4281488" cy="5040312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54274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534B717D-289B-4496-B0B1-D605A13AE8CB}" type="slidenum">
              <a:rPr lang="fr-FR" altLang="fr-FR">
                <a:solidFill>
                  <a:srgbClr val="000000"/>
                </a:solidFill>
              </a:rPr>
              <a:pPr eaLnBrk="1" hangingPunct="1"/>
              <a:t>31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427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363539"/>
            <a:ext cx="5040312" cy="719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virtuelle: pratiquement</a:t>
            </a:r>
          </a:p>
        </p:txBody>
      </p:sp>
      <p:sp>
        <p:nvSpPr>
          <p:cNvPr id="55300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 err="1"/>
              <a:t>Mov</a:t>
            </a:r>
            <a:r>
              <a:rPr lang="fr-FR" altLang="fr-FR" dirty="0"/>
              <a:t> reg,[8192]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Traduit en?</a:t>
            </a:r>
          </a:p>
        </p:txBody>
      </p:sp>
      <p:sp>
        <p:nvSpPr>
          <p:cNvPr id="5529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78DB12F9-AB11-4C14-8EE1-3D0E543BBD38}" type="slidenum">
              <a:rPr lang="fr-FR" altLang="fr-FR">
                <a:solidFill>
                  <a:srgbClr val="000000"/>
                </a:solidFill>
              </a:rPr>
              <a:pPr eaLnBrk="1" hangingPunct="1"/>
              <a:t>32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53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363539"/>
            <a:ext cx="5040312" cy="719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virtuelle: pratiquement</a:t>
            </a:r>
          </a:p>
        </p:txBody>
      </p:sp>
      <p:sp>
        <p:nvSpPr>
          <p:cNvPr id="56324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 err="1"/>
              <a:t>Mov</a:t>
            </a:r>
            <a:r>
              <a:rPr lang="fr-FR" altLang="fr-FR" dirty="0"/>
              <a:t> reg,[8192]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Traduit en?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 err="1"/>
              <a:t>Mov</a:t>
            </a:r>
            <a:r>
              <a:rPr lang="fr-FR" altLang="fr-FR" dirty="0"/>
              <a:t> REG,24576</a:t>
            </a:r>
          </a:p>
        </p:txBody>
      </p:sp>
      <p:sp>
        <p:nvSpPr>
          <p:cNvPr id="563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F8398245-EE35-4F9F-BF4C-211B15E36E01}" type="slidenum">
              <a:rPr lang="fr-FR" altLang="fr-FR">
                <a:solidFill>
                  <a:srgbClr val="000000"/>
                </a:solidFill>
              </a:rPr>
              <a:pPr eaLnBrk="1" hangingPunct="1"/>
              <a:t>33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363539"/>
            <a:ext cx="5040312" cy="719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virtuelle: pratiquement</a:t>
            </a:r>
          </a:p>
        </p:txBody>
      </p:sp>
      <p:sp>
        <p:nvSpPr>
          <p:cNvPr id="56324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 err="1"/>
              <a:t>Mov</a:t>
            </a:r>
            <a:r>
              <a:rPr lang="fr-FR" altLang="fr-FR" dirty="0"/>
              <a:t> reg,[8200]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Traduit en?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</p:txBody>
      </p:sp>
      <p:sp>
        <p:nvSpPr>
          <p:cNvPr id="563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F8398245-EE35-4F9F-BF4C-211B15E36E01}" type="slidenum">
              <a:rPr lang="fr-FR" altLang="fr-FR">
                <a:solidFill>
                  <a:srgbClr val="000000"/>
                </a:solidFill>
              </a:rPr>
              <a:pPr eaLnBrk="1" hangingPunct="1"/>
              <a:t>34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363539"/>
            <a:ext cx="5040312" cy="719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8001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virtuelle: pratiquement</a:t>
            </a:r>
          </a:p>
        </p:txBody>
      </p:sp>
      <p:sp>
        <p:nvSpPr>
          <p:cNvPr id="56324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 err="1"/>
              <a:t>Mov</a:t>
            </a:r>
            <a:r>
              <a:rPr lang="fr-FR" altLang="fr-FR" dirty="0"/>
              <a:t> reg,[8192]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Traduit en?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 err="1"/>
              <a:t>Mov</a:t>
            </a:r>
            <a:r>
              <a:rPr lang="fr-FR" altLang="fr-FR" dirty="0"/>
              <a:t> REG,24576</a:t>
            </a:r>
          </a:p>
        </p:txBody>
      </p:sp>
      <p:sp>
        <p:nvSpPr>
          <p:cNvPr id="563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F8398245-EE35-4F9F-BF4C-211B15E36E01}" type="slidenum">
              <a:rPr lang="fr-FR" altLang="fr-FR">
                <a:solidFill>
                  <a:srgbClr val="000000"/>
                </a:solidFill>
              </a:rPr>
              <a:pPr eaLnBrk="1" hangingPunct="1"/>
              <a:t>35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363539"/>
            <a:ext cx="5040312" cy="719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383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Table des pages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687638" y="1763714"/>
            <a:ext cx="418465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Les adresses virtuelles sont traduite à l’aide de la table des pages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915150" y="1963739"/>
            <a:ext cx="4281488" cy="494982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66562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7034B217-DD3C-46D3-BA9F-B57B8E89B6AB}" type="slidenum">
              <a:rPr lang="fr-FR" altLang="fr-FR">
                <a:solidFill>
                  <a:srgbClr val="000000"/>
                </a:solidFill>
              </a:rPr>
              <a:pPr eaLnBrk="1" hangingPunct="1"/>
              <a:t>36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656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363539"/>
            <a:ext cx="5040312" cy="719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Table des pages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687638" y="1763714"/>
            <a:ext cx="418465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La table des pages indique dans quelle page physique se trouve une </a:t>
            </a:r>
            <a:r>
              <a:rPr lang="fr-FR" altLang="fr-FR"/>
              <a:t>page virtuelle</a:t>
            </a:r>
            <a:endParaRPr lang="fr-FR" altLang="fr-FR" dirty="0"/>
          </a:p>
        </p:txBody>
      </p:sp>
      <p:sp>
        <p:nvSpPr>
          <p:cNvPr id="6656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915150" y="1963739"/>
            <a:ext cx="4281488" cy="494982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66562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7034B217-DD3C-46D3-BA9F-B57B8E89B6AB}" type="slidenum">
              <a:rPr lang="fr-FR" altLang="fr-FR">
                <a:solidFill>
                  <a:srgbClr val="000000"/>
                </a:solidFill>
              </a:rPr>
              <a:pPr eaLnBrk="1" hangingPunct="1"/>
              <a:t>37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656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363539"/>
            <a:ext cx="5040312" cy="719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932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Table des pages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687638" y="1763714"/>
            <a:ext cx="418465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Ce sont les adresses virtuelles que votre programme manipule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915150" y="1963739"/>
            <a:ext cx="4281488" cy="494982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66562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7034B217-DD3C-46D3-BA9F-B57B8E89B6AB}" type="slidenum">
              <a:rPr lang="fr-FR" altLang="fr-FR">
                <a:solidFill>
                  <a:srgbClr val="000000"/>
                </a:solidFill>
              </a:rPr>
              <a:pPr eaLnBrk="1" hangingPunct="1"/>
              <a:t>38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656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363539"/>
            <a:ext cx="5040312" cy="719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5444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virtuelle: pratiquement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idx="1"/>
          </p:nvPr>
        </p:nvSpPr>
        <p:spPr>
          <a:xfrm>
            <a:off x="2266951" y="1362076"/>
            <a:ext cx="8772525" cy="493712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La traduction se fait par l'unité de gestion de la mémoire (memory management unit: MMU)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Figure 4,9 Tanen</a:t>
            </a:r>
          </a:p>
        </p:txBody>
      </p:sp>
      <p:sp>
        <p:nvSpPr>
          <p:cNvPr id="5325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DC12E017-160E-4938-B403-E3EEF1708ABF}" type="slidenum">
              <a:rPr lang="fr-FR" altLang="fr-FR">
                <a:solidFill>
                  <a:srgbClr val="000000"/>
                </a:solidFill>
              </a:rPr>
              <a:pPr eaLnBrk="1" hangingPunct="1"/>
              <a:t>39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32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6" y="2339975"/>
            <a:ext cx="8088313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9403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Problèmes de la multiprogrammation</a:t>
            </a:r>
          </a:p>
        </p:txBody>
      </p:sp>
      <p:sp>
        <p:nvSpPr>
          <p:cNvPr id="8196" name="Rectangle 2"/>
          <p:cNvSpPr>
            <a:spLocks noGrp="1" noChangeArrowheads="1"/>
          </p:cNvSpPr>
          <p:nvPr>
            <p:ph idx="1"/>
          </p:nvPr>
        </p:nvSpPr>
        <p:spPr>
          <a:xfrm>
            <a:off x="2400301" y="1979614"/>
            <a:ext cx="8772525" cy="493712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Relocation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Protection mémoire</a:t>
            </a:r>
          </a:p>
        </p:txBody>
      </p:sp>
      <p:sp>
        <p:nvSpPr>
          <p:cNvPr id="819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68B907FB-23EE-48F8-922B-26F4937513D6}" type="slidenum">
              <a:rPr lang="fr-FR" altLang="fr-FR">
                <a:solidFill>
                  <a:srgbClr val="000000"/>
                </a:solidFill>
              </a:rPr>
              <a:pPr eaLnBrk="1" hangingPunct="1"/>
              <a:t>4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Offset et numéro de page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idx="1"/>
          </p:nvPr>
        </p:nvSpPr>
        <p:spPr>
          <a:xfrm>
            <a:off x="2266951" y="1670050"/>
            <a:ext cx="4164905" cy="4629150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</p:txBody>
      </p:sp>
      <p:sp>
        <p:nvSpPr>
          <p:cNvPr id="5325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DC12E017-160E-4938-B403-E3EEF1708ABF}" type="slidenum">
              <a:rPr lang="fr-FR" altLang="fr-FR">
                <a:solidFill>
                  <a:srgbClr val="000000"/>
                </a:solidFill>
              </a:rPr>
              <a:pPr eaLnBrk="1" hangingPunct="1"/>
              <a:t>40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7644237B-8BDC-4A71-8724-EC0A846ED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29" y="1763614"/>
            <a:ext cx="7568117" cy="54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15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Offset et numéro de page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idx="1"/>
          </p:nvPr>
        </p:nvSpPr>
        <p:spPr>
          <a:xfrm>
            <a:off x="2266951" y="1670050"/>
            <a:ext cx="4164905" cy="4629150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</p:txBody>
      </p:sp>
      <p:sp>
        <p:nvSpPr>
          <p:cNvPr id="5325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DC12E017-160E-4938-B403-E3EEF1708ABF}" type="slidenum">
              <a:rPr lang="fr-FR" altLang="fr-FR">
                <a:solidFill>
                  <a:srgbClr val="000000"/>
                </a:solidFill>
              </a:rPr>
              <a:pPr eaLnBrk="1" hangingPunct="1"/>
              <a:t>41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BF5DF3-D13B-470C-A668-81327FEE2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647" y="1951509"/>
            <a:ext cx="6915447" cy="420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0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Taille des pages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687638" y="1763714"/>
            <a:ext cx="418465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Vous n'avez rien remarqué sur la taille des pages?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Ce sont des exposants de 2!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Pourquoi?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915150" y="1963739"/>
            <a:ext cx="4281488" cy="494982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66562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7034B217-DD3C-46D3-BA9F-B57B8E89B6AB}" type="slidenum">
              <a:rPr lang="fr-FR" altLang="fr-FR">
                <a:solidFill>
                  <a:srgbClr val="000000"/>
                </a:solidFill>
              </a:rPr>
              <a:pPr eaLnBrk="1" hangingPunct="1"/>
              <a:t>42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656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363539"/>
            <a:ext cx="5040312" cy="719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424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Taille des pages</a:t>
            </a:r>
          </a:p>
        </p:txBody>
      </p:sp>
      <p:sp>
        <p:nvSpPr>
          <p:cNvPr id="67588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Vous n'avez rien remarqué sur la taille des pages?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Ce sont des exposants de 2!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Pourquoi?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Page de 4Ko, il faut 12 bits pour représenter 0 à 4095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Adresse 16 bits: 4 bits pour le numéro de page et 12 bits pour le déplacement (offset dans la page)</a:t>
            </a:r>
          </a:p>
        </p:txBody>
      </p:sp>
      <p:sp>
        <p:nvSpPr>
          <p:cNvPr id="6758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830FC378-C1F8-4ED2-8052-2AD37841686D}" type="slidenum">
              <a:rPr lang="fr-FR" altLang="fr-FR">
                <a:solidFill>
                  <a:srgbClr val="000000"/>
                </a:solidFill>
              </a:rPr>
              <a:pPr eaLnBrk="1" hangingPunct="1"/>
              <a:t>43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des pages</a:t>
            </a: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687638" y="1763714"/>
            <a:ext cx="418465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  <a:defRPr/>
            </a:pPr>
            <a:r>
              <a:rPr lang="fr-FR" dirty="0"/>
              <a:t>Les 4 bits de poids fort sont utilisés comme numéro de page dans la table des pages</a:t>
            </a:r>
          </a:p>
          <a:p>
            <a:pPr marL="0" indent="0" eaLnBrk="1" hangingPunct="1">
              <a:lnSpc>
                <a:spcPct val="95000"/>
              </a:lnSpc>
              <a:buClr>
                <a:srgbClr val="B2B2B2"/>
              </a:buClr>
              <a:buSzPct val="90000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  <a:defRPr/>
            </a:pPr>
            <a:endParaRPr lang="fr-FR" dirty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915150" y="1963738"/>
            <a:ext cx="4281488" cy="4938712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 altLang="fr-FR"/>
          </a:p>
        </p:txBody>
      </p:sp>
      <p:sp>
        <p:nvSpPr>
          <p:cNvPr id="68610" name="Espace réservé du numéro de diapositive 6"/>
          <p:cNvSpPr>
            <a:spLocks noGrp="1"/>
          </p:cNvSpPr>
          <p:nvPr>
            <p:ph type="sldNum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43CE73BB-EB1D-490E-9010-459404392152}" type="slidenum">
              <a:rPr lang="fr-FR" altLang="fr-FR">
                <a:solidFill>
                  <a:srgbClr val="000000"/>
                </a:solidFill>
              </a:rPr>
              <a:pPr eaLnBrk="1" hangingPunct="1"/>
              <a:t>44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86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64" y="1403351"/>
            <a:ext cx="5062537" cy="559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des pages</a:t>
            </a: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687638" y="1763714"/>
            <a:ext cx="418465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En réalité, les adresses font 32 bits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Problème?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20 bits de numéros de pages = 1 millions de pages!!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Adresse 64 bits ??!!</a:t>
            </a:r>
          </a:p>
        </p:txBody>
      </p:sp>
      <p:sp>
        <p:nvSpPr>
          <p:cNvPr id="69634" name="Espace réservé du numéro de diapositive 6"/>
          <p:cNvSpPr>
            <a:spLocks noGrp="1"/>
          </p:cNvSpPr>
          <p:nvPr>
            <p:ph type="sldNum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89133FB4-91E4-4473-BE37-E4BF06F6B3E8}" type="slidenum">
              <a:rPr lang="fr-FR" altLang="fr-FR">
                <a:solidFill>
                  <a:srgbClr val="000000"/>
                </a:solidFill>
              </a:rPr>
              <a:pPr eaLnBrk="1" hangingPunct="1"/>
              <a:t>45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96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64" y="971550"/>
            <a:ext cx="5189537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virtuelle: pratiquement</a:t>
            </a:r>
          </a:p>
        </p:txBody>
      </p:sp>
      <p:sp>
        <p:nvSpPr>
          <p:cNvPr id="57348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Mov reg,32780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Que se passe-t-il?</a:t>
            </a:r>
          </a:p>
        </p:txBody>
      </p:sp>
      <p:sp>
        <p:nvSpPr>
          <p:cNvPr id="5734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2F4265B9-4A64-4456-BF4B-F5A8BFF66F36}" type="slidenum">
              <a:rPr lang="fr-FR" altLang="fr-FR">
                <a:solidFill>
                  <a:srgbClr val="000000"/>
                </a:solidFill>
              </a:rPr>
              <a:pPr eaLnBrk="1" hangingPunct="1"/>
              <a:t>46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573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363539"/>
            <a:ext cx="5040312" cy="719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533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Page fault (défaut de page)</a:t>
            </a:r>
          </a:p>
        </p:txBody>
      </p:sp>
      <p:sp>
        <p:nvSpPr>
          <p:cNvPr id="59394" name="Rectangle 2"/>
          <p:cNvSpPr>
            <a:spLocks noGrp="1" noChangeArrowheads="1"/>
          </p:cNvSpPr>
          <p:nvPr>
            <p:ph idx="1"/>
          </p:nvPr>
        </p:nvSpPr>
        <p:spPr>
          <a:xfrm>
            <a:off x="2446339" y="1511301"/>
            <a:ext cx="8772525" cy="543242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Mov reg,32780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Que se passe-t-il?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Defaut de page (page fault)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va sélectionner un page frame peu utilisé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la sort de la mémoire (swap out)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rentre la page manquante dans le cadre libre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exécute quelle instruction après ça?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ré-exécute Mov reg,32780 !!! (pas directement l'instruction suivante!)</a:t>
            </a:r>
          </a:p>
        </p:txBody>
      </p:sp>
      <p:sp>
        <p:nvSpPr>
          <p:cNvPr id="5837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62186396-4667-46D9-B01C-1BE560A06BA4}" type="slidenum">
              <a:rPr lang="fr-FR" altLang="fr-FR">
                <a:solidFill>
                  <a:srgbClr val="000000"/>
                </a:solidFill>
              </a:rPr>
              <a:pPr eaLnBrk="1" hangingPunct="1"/>
              <a:t>47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683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298451"/>
            <a:ext cx="8570912" cy="1281113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sz="4200"/>
              <a:t>Page Fault: </a:t>
            </a:r>
            <a:br>
              <a:rPr lang="fr-FR" altLang="fr-FR" sz="4200"/>
            </a:br>
            <a:r>
              <a:rPr lang="fr-FR" altLang="fr-FR" sz="4200"/>
              <a:t>Quelle page choisir ?(choix de victime)</a:t>
            </a:r>
          </a:p>
        </p:txBody>
      </p:sp>
      <p:sp>
        <p:nvSpPr>
          <p:cNvPr id="59396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490537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/>
              <a:t>Page fault =&gt; on sort une page de la mémoire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/>
              <a:t>Laquelle?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LRU (least recently used)</a:t>
            </a:r>
          </a:p>
          <a:p>
            <a:pPr marL="817563" lvl="1" indent="-315913" eaLnBrk="1" hangingPunct="1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choisi la page la moins récemment utilisée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NUR (Not Recently Used)</a:t>
            </a:r>
          </a:p>
          <a:p>
            <a:pPr marL="817563" lvl="1" indent="-315913" eaLnBrk="1" hangingPunct="1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choisi une page non récemment utilisée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/>
          </a:p>
        </p:txBody>
      </p:sp>
      <p:sp>
        <p:nvSpPr>
          <p:cNvPr id="5939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F097D88D-EEDB-40B3-AAD0-EF33168F4686}" type="slidenum">
              <a:rPr lang="fr-FR" altLang="fr-FR">
                <a:solidFill>
                  <a:srgbClr val="000000"/>
                </a:solidFill>
              </a:rPr>
              <a:pPr eaLnBrk="1" hangingPunct="1"/>
              <a:t>48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685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236538"/>
            <a:ext cx="8570912" cy="1401762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Quelle page choisir ?(choix de victime)</a:t>
            </a:r>
          </a:p>
        </p:txBody>
      </p:sp>
      <p:sp>
        <p:nvSpPr>
          <p:cNvPr id="60420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490537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FIFO</a:t>
            </a:r>
          </a:p>
          <a:p>
            <a:pPr marL="817563" lvl="1" indent="-315913" eaLnBrk="1" hangingPunct="1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retire les pages dans leur ordre d’arrivée en mémoire</a:t>
            </a:r>
          </a:p>
          <a:p>
            <a:pPr marL="817563" lvl="1" indent="-315913" eaLnBrk="1" hangingPunct="1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Pas terrible car on utilise plus souvent certaines pages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Working Set</a:t>
            </a:r>
          </a:p>
          <a:p>
            <a:pPr marL="817563" lvl="1" indent="-315913" eaLnBrk="1" hangingPunct="1"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va retenir les pages utilisées couramment</a:t>
            </a:r>
          </a:p>
          <a:p>
            <a:pPr marL="817563" lvl="1" indent="-315913" eaLnBrk="1" hangingPunct="1">
              <a:buClr>
                <a:srgbClr val="CCCC99"/>
              </a:buClr>
              <a:buSzPct val="75000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/>
          </a:p>
        </p:txBody>
      </p:sp>
      <p:sp>
        <p:nvSpPr>
          <p:cNvPr id="604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4BE90457-CE6D-47A1-9640-0024C97AD11F}" type="slidenum">
              <a:rPr lang="fr-FR" altLang="fr-FR">
                <a:solidFill>
                  <a:srgbClr val="000000"/>
                </a:solidFill>
              </a:rPr>
              <a:pPr eaLnBrk="1" hangingPunct="1"/>
              <a:t>49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37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"/>
          <p:cNvSpPr>
            <a:spLocks noGrp="1" noChangeArrowheads="1"/>
          </p:cNvSpPr>
          <p:nvPr>
            <p:ph type="title"/>
          </p:nvPr>
        </p:nvSpPr>
        <p:spPr>
          <a:xfrm>
            <a:off x="2686051" y="355600"/>
            <a:ext cx="8570913" cy="116205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Chargement programme</a:t>
            </a:r>
          </a:p>
        </p:txBody>
      </p:sp>
      <p:sp>
        <p:nvSpPr>
          <p:cNvPr id="14340" name="Rectangle 2"/>
          <p:cNvSpPr>
            <a:spLocks noGrp="1" noChangeArrowheads="1"/>
          </p:cNvSpPr>
          <p:nvPr>
            <p:ph idx="1"/>
          </p:nvPr>
        </p:nvSpPr>
        <p:spPr>
          <a:xfrm>
            <a:off x="2686050" y="1763714"/>
            <a:ext cx="8572500" cy="5005387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1433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0ADA9C9E-1002-4154-8FD0-72BFD813088A}" type="slidenum">
              <a:rPr lang="fr-FR" altLang="fr-FR">
                <a:solidFill>
                  <a:srgbClr val="000000"/>
                </a:solidFill>
              </a:rPr>
              <a:pPr eaLnBrk="1" hangingPunct="1"/>
              <a:t>5</a:t>
            </a:fld>
            <a:endParaRPr lang="fr-FR" altLang="fr-FR">
              <a:solidFill>
                <a:srgbClr val="000000"/>
              </a:solidFill>
            </a:endParaRPr>
          </a:p>
        </p:txBody>
      </p:sp>
      <p:sp>
        <p:nvSpPr>
          <p:cNvPr id="14341" name="AutoShape 3"/>
          <p:cNvSpPr>
            <a:spLocks noChangeArrowheads="1"/>
          </p:cNvSpPr>
          <p:nvPr/>
        </p:nvSpPr>
        <p:spPr bwMode="auto">
          <a:xfrm>
            <a:off x="2474913" y="2579689"/>
            <a:ext cx="2381250" cy="3571875"/>
          </a:xfrm>
          <a:prstGeom prst="roundRect">
            <a:avLst>
              <a:gd name="adj" fmla="val 69"/>
            </a:avLst>
          </a:prstGeom>
          <a:solidFill>
            <a:srgbClr val="99CC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360" tIns="49680" rIns="99360" bIns="49680" anchor="ctr" anchorCtr="1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hangingPunct="1">
              <a:lnSpc>
                <a:spcPct val="64000"/>
              </a:lnSpc>
            </a:pPr>
            <a:r>
              <a:rPr lang="fr-FR" altLang="fr-FR" sz="2600">
                <a:solidFill>
                  <a:srgbClr val="EB613D"/>
                </a:solidFill>
                <a:latin typeface="Times New Roman" panose="02020603050405020304" pitchFamily="18" charset="0"/>
              </a:rPr>
              <a:t>Mém Libre</a:t>
            </a:r>
          </a:p>
        </p:txBody>
      </p:sp>
      <p:sp>
        <p:nvSpPr>
          <p:cNvPr id="14342" name="AutoShape 4"/>
          <p:cNvSpPr>
            <a:spLocks noChangeArrowheads="1"/>
          </p:cNvSpPr>
          <p:nvPr/>
        </p:nvSpPr>
        <p:spPr bwMode="auto">
          <a:xfrm>
            <a:off x="4060826" y="5356226"/>
            <a:ext cx="2779713" cy="1984375"/>
          </a:xfrm>
          <a:prstGeom prst="roundRect">
            <a:avLst>
              <a:gd name="adj" fmla="val 9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360" tIns="49680" rIns="99360" bIns="49680" anchor="ctr" anchorCtr="1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hangingPunct="1">
              <a:lnSpc>
                <a:spcPct val="78000"/>
              </a:lnSpc>
            </a:pPr>
            <a:r>
              <a:rPr lang="fr-FR" altLang="fr-FR" sz="2600" dirty="0">
                <a:solidFill>
                  <a:srgbClr val="EB613D"/>
                </a:solidFill>
                <a:latin typeface="Times New Roman" panose="02020603050405020304" pitchFamily="18" charset="0"/>
              </a:rPr>
              <a:t>Module1.exe</a:t>
            </a:r>
          </a:p>
          <a:p>
            <a:pPr hangingPunct="1">
              <a:lnSpc>
                <a:spcPct val="78000"/>
              </a:lnSpc>
            </a:pPr>
            <a:endParaRPr lang="fr-FR" altLang="fr-FR" sz="2600" dirty="0">
              <a:solidFill>
                <a:srgbClr val="EB613D"/>
              </a:solidFill>
              <a:latin typeface="Times New Roman" panose="02020603050405020304" pitchFamily="18" charset="0"/>
            </a:endParaRPr>
          </a:p>
          <a:p>
            <a:pPr hangingPunct="1">
              <a:lnSpc>
                <a:spcPct val="78000"/>
              </a:lnSpc>
            </a:pPr>
            <a:endParaRPr lang="fr-FR" altLang="fr-FR" sz="2600" dirty="0">
              <a:solidFill>
                <a:srgbClr val="EB613D"/>
              </a:solidFill>
              <a:latin typeface="Times New Roman" panose="02020603050405020304" pitchFamily="18" charset="0"/>
            </a:endParaRPr>
          </a:p>
          <a:p>
            <a:pPr hangingPunct="1">
              <a:lnSpc>
                <a:spcPct val="78000"/>
              </a:lnSpc>
            </a:pPr>
            <a:r>
              <a:rPr lang="fr-FR" altLang="fr-FR" sz="2600" dirty="0" err="1">
                <a:solidFill>
                  <a:srgbClr val="EB613D"/>
                </a:solidFill>
                <a:latin typeface="Times New Roman" panose="02020603050405020304" pitchFamily="18" charset="0"/>
              </a:rPr>
              <a:t>debut</a:t>
            </a:r>
            <a:r>
              <a:rPr lang="fr-FR" altLang="fr-FR" sz="2600" dirty="0">
                <a:solidFill>
                  <a:srgbClr val="EB613D"/>
                </a:solidFill>
                <a:latin typeface="Times New Roman" panose="02020603050405020304" pitchFamily="18" charset="0"/>
              </a:rPr>
              <a:t> = 0FFH</a:t>
            </a:r>
          </a:p>
          <a:p>
            <a:pPr hangingPunct="1">
              <a:lnSpc>
                <a:spcPct val="78000"/>
              </a:lnSpc>
            </a:pPr>
            <a:endParaRPr lang="fr-FR" altLang="fr-FR" sz="2600" dirty="0">
              <a:solidFill>
                <a:srgbClr val="EB613D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3" name="Line 5"/>
          <p:cNvSpPr>
            <a:spLocks noChangeShapeType="1"/>
          </p:cNvSpPr>
          <p:nvPr/>
        </p:nvSpPr>
        <p:spPr bwMode="auto">
          <a:xfrm flipH="1">
            <a:off x="2462214" y="3968750"/>
            <a:ext cx="2401887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4344" name="Text Box 6"/>
          <p:cNvSpPr txBox="1">
            <a:spLocks noChangeArrowheads="1"/>
          </p:cNvSpPr>
          <p:nvPr/>
        </p:nvSpPr>
        <p:spPr bwMode="auto">
          <a:xfrm>
            <a:off x="3663950" y="2976564"/>
            <a:ext cx="62865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360" tIns="49680" rIns="99360" bIns="4968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hangingPunct="1">
              <a:lnSpc>
                <a:spcPct val="64000"/>
              </a:lnSpc>
            </a:pPr>
            <a:r>
              <a:rPr lang="fr-FR" altLang="fr-FR" sz="2600">
                <a:solidFill>
                  <a:srgbClr val="EB613D"/>
                </a:solidFill>
                <a:latin typeface="Times New Roman" panose="02020603050405020304" pitchFamily="18" charset="0"/>
              </a:rPr>
              <a:t>OS</a:t>
            </a:r>
          </a:p>
        </p:txBody>
      </p:sp>
      <p:grpSp>
        <p:nvGrpSpPr>
          <p:cNvPr id="14345" name="Group 7"/>
          <p:cNvGrpSpPr>
            <a:grpSpLocks/>
          </p:cNvGrpSpPr>
          <p:nvPr/>
        </p:nvGrpSpPr>
        <p:grpSpPr bwMode="auto">
          <a:xfrm>
            <a:off x="5133976" y="4276727"/>
            <a:ext cx="2214563" cy="1373188"/>
            <a:chOff x="2176" y="2694"/>
            <a:chExt cx="1395" cy="865"/>
          </a:xfrm>
        </p:grpSpPr>
        <p:sp>
          <p:nvSpPr>
            <p:cNvPr id="14353" name="Line 8"/>
            <p:cNvSpPr>
              <a:spLocks noChangeShapeType="1"/>
            </p:cNvSpPr>
            <p:nvPr/>
          </p:nvSpPr>
          <p:spPr bwMode="auto">
            <a:xfrm flipV="1">
              <a:off x="2228" y="2694"/>
              <a:ext cx="1294" cy="86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BE"/>
            </a:p>
          </p:txBody>
        </p:sp>
        <p:sp>
          <p:nvSpPr>
            <p:cNvPr id="14354" name="Text Box 9"/>
            <p:cNvSpPr txBox="1">
              <a:spLocks noChangeArrowheads="1"/>
            </p:cNvSpPr>
            <p:nvPr/>
          </p:nvSpPr>
          <p:spPr bwMode="auto">
            <a:xfrm rot="20280000">
              <a:off x="2176" y="2937"/>
              <a:ext cx="1395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9360" tIns="49680" rIns="99360" bIns="49680" anchor="ctr" anchorCtr="1">
              <a:spAutoFit/>
            </a:bodyPr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Lucida Sans Unicode" panose="020B0602030504020204" pitchFamily="34" charset="0"/>
                </a:defRPr>
              </a:lvl1pPr>
              <a:lvl2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Lucida Sans Unicode" panose="020B0602030504020204" pitchFamily="34" charset="0"/>
                </a:defRPr>
              </a:lvl2pPr>
              <a:lvl3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Lucida Sans Unicode" panose="020B0602030504020204" pitchFamily="34" charset="0"/>
                </a:defRPr>
              </a:lvl3pPr>
              <a:lvl4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Lucida Sans Unicode" panose="020B0602030504020204" pitchFamily="34" charset="0"/>
                </a:defRPr>
              </a:lvl4pPr>
              <a:lvl5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Lucida Sans Unicode" panose="020B0602030504020204" pitchFamily="34" charset="0"/>
                </a:defRPr>
              </a:lvl5pPr>
              <a:lvl6pPr marL="25146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Lucida Sans Unicode" panose="020B0602030504020204" pitchFamily="34" charset="0"/>
                </a:defRPr>
              </a:lvl6pPr>
              <a:lvl7pPr marL="29718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Lucida Sans Unicode" panose="020B0602030504020204" pitchFamily="34" charset="0"/>
                </a:defRPr>
              </a:lvl7pPr>
              <a:lvl8pPr marL="34290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Lucida Sans Unicode" panose="020B0602030504020204" pitchFamily="34" charset="0"/>
                </a:defRPr>
              </a:lvl8pPr>
              <a:lvl9pPr marL="3886200" indent="-228600" defTabSz="449263" eaLnBrk="0" fontAlgn="base" hangingPunct="0">
                <a:lnSpc>
                  <a:spcPct val="8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Lucida Sans Unicode" panose="020B0602030504020204" pitchFamily="34" charset="0"/>
                </a:defRPr>
              </a:lvl9pPr>
            </a:lstStyle>
            <a:p>
              <a:pPr hangingPunct="1">
                <a:lnSpc>
                  <a:spcPct val="64000"/>
                </a:lnSpc>
              </a:pPr>
              <a:r>
                <a:rPr lang="fr-BE" altLang="fr-FR" sz="2600">
                  <a:solidFill>
                    <a:srgbClr val="EB613D"/>
                  </a:solidFill>
                  <a:latin typeface="Times New Roman" panose="02020603050405020304" pitchFamily="18" charset="0"/>
                </a:rPr>
                <a:t>Chargement</a:t>
              </a:r>
            </a:p>
            <a:p>
              <a:pPr hangingPunct="1">
                <a:lnSpc>
                  <a:spcPct val="64000"/>
                </a:lnSpc>
              </a:pPr>
              <a:endParaRPr lang="fr-BE" altLang="fr-FR" sz="2600">
                <a:solidFill>
                  <a:srgbClr val="EB613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4346" name="AutoShape 10"/>
          <p:cNvSpPr>
            <a:spLocks noChangeArrowheads="1"/>
          </p:cNvSpPr>
          <p:nvPr/>
        </p:nvSpPr>
        <p:spPr bwMode="auto">
          <a:xfrm>
            <a:off x="7235825" y="2776539"/>
            <a:ext cx="2579688" cy="3571875"/>
          </a:xfrm>
          <a:prstGeom prst="roundRect">
            <a:avLst>
              <a:gd name="adj" fmla="val 65"/>
            </a:avLst>
          </a:prstGeom>
          <a:solidFill>
            <a:srgbClr val="99CC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360" tIns="49680" rIns="99360" bIns="49680" anchor="ctr" anchorCtr="1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hangingPunct="1">
              <a:lnSpc>
                <a:spcPct val="64000"/>
              </a:lnSpc>
            </a:pPr>
            <a:r>
              <a:rPr lang="fr-FR" altLang="fr-FR" sz="2600">
                <a:solidFill>
                  <a:srgbClr val="EB613D"/>
                </a:solidFill>
                <a:latin typeface="Times New Roman" panose="02020603050405020304" pitchFamily="18" charset="0"/>
              </a:rPr>
              <a:t>Module1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8228014" y="2976564"/>
            <a:ext cx="79533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360" tIns="49680" rIns="99360" bIns="4968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hangingPunct="1">
              <a:lnSpc>
                <a:spcPct val="64000"/>
              </a:lnSpc>
            </a:pPr>
            <a:r>
              <a:rPr lang="fr-FR" altLang="fr-FR" sz="2600">
                <a:solidFill>
                  <a:srgbClr val="EB613D"/>
                </a:solidFill>
                <a:latin typeface="Times New Roman" panose="02020603050405020304" pitchFamily="18" charset="0"/>
              </a:rPr>
              <a:t>OS</a:t>
            </a:r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 flipH="1">
            <a:off x="7226301" y="3768725"/>
            <a:ext cx="2600325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7632701" y="5159375"/>
            <a:ext cx="198596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360" tIns="49680" rIns="99360" bIns="4968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hangingPunct="1">
              <a:lnSpc>
                <a:spcPct val="64000"/>
              </a:lnSpc>
            </a:pPr>
            <a:r>
              <a:rPr lang="fr-FR" altLang="fr-FR" sz="2600">
                <a:solidFill>
                  <a:srgbClr val="EB613D"/>
                </a:solidFill>
                <a:latin typeface="Times New Roman" panose="02020603050405020304" pitchFamily="18" charset="0"/>
              </a:rPr>
              <a:t>Mem Libre</a:t>
            </a:r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 flipH="1">
            <a:off x="7226301" y="4960939"/>
            <a:ext cx="260032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1679576" y="3968750"/>
            <a:ext cx="138906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360" tIns="49680" rIns="99360" bIns="4968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hangingPunct="1">
              <a:lnSpc>
                <a:spcPct val="64000"/>
              </a:lnSpc>
            </a:pPr>
            <a:r>
              <a:rPr lang="fr-FR" altLang="fr-FR" sz="2600">
                <a:solidFill>
                  <a:srgbClr val="EB613D"/>
                </a:solidFill>
                <a:latin typeface="Times New Roman" panose="02020603050405020304" pitchFamily="18" charset="0"/>
              </a:rPr>
              <a:t>20000H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9815513" y="3768725"/>
            <a:ext cx="139065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360" tIns="49680" rIns="99360" bIns="4968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hangingPunct="1">
              <a:lnSpc>
                <a:spcPct val="64000"/>
              </a:lnSpc>
            </a:pPr>
            <a:r>
              <a:rPr lang="fr-FR" altLang="fr-FR" sz="2600">
                <a:solidFill>
                  <a:srgbClr val="EB613D"/>
                </a:solidFill>
                <a:latin typeface="Times New Roman" panose="02020603050405020304" pitchFamily="18" charset="0"/>
              </a:rPr>
              <a:t>20000H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1"/>
          <p:cNvSpPr>
            <a:spLocks noGrp="1" noChangeArrowheads="1"/>
          </p:cNvSpPr>
          <p:nvPr>
            <p:ph type="title"/>
          </p:nvPr>
        </p:nvSpPr>
        <p:spPr>
          <a:xfrm>
            <a:off x="2398714" y="-122238"/>
            <a:ext cx="8605837" cy="1503363"/>
          </a:xfrm>
        </p:spPr>
        <p:txBody>
          <a:bodyPr/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 err="1"/>
              <a:t>Working</a:t>
            </a:r>
            <a:r>
              <a:rPr lang="fr-FR" altLang="fr-FR" dirty="0"/>
              <a:t> Set </a:t>
            </a:r>
            <a:r>
              <a:rPr lang="fr-FR" altLang="fr-FR" dirty="0" err="1"/>
              <a:t>Algorithm</a:t>
            </a:r>
            <a:r>
              <a:rPr lang="fr-FR" altLang="fr-FR" dirty="0"/>
              <a:t> (choix de victime)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idx="1"/>
          </p:nvPr>
        </p:nvSpPr>
        <p:spPr>
          <a:xfrm>
            <a:off x="1679576" y="1042989"/>
            <a:ext cx="10080625" cy="4935537"/>
          </a:xfrm>
        </p:spPr>
        <p:txBody>
          <a:bodyPr/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Un programme accède à certaines zones mémoires en fonction de la phase de traitement dans laquelle il se trouve.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Les pages auxquelles il accède varient dans le temps.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va définir la fonction working set w(k,t)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W(k,t) = ensemble des pages accédées durant les k dernier accès en revenant en arrière depuis l’instant t 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Figure 4.20 Tannen</a:t>
            </a:r>
          </a:p>
        </p:txBody>
      </p:sp>
      <p:sp>
        <p:nvSpPr>
          <p:cNvPr id="6144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E8974D86-4332-491B-9295-DC4E553973D6}" type="slidenum">
              <a:rPr lang="fr-FR" altLang="fr-FR">
                <a:solidFill>
                  <a:srgbClr val="000000"/>
                </a:solidFill>
              </a:rPr>
              <a:pPr eaLnBrk="1" hangingPunct="1"/>
              <a:t>50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14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6" y="4500563"/>
            <a:ext cx="7343775" cy="298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26423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8"/>
            <a:ext cx="8569325" cy="1503362"/>
          </a:xfrm>
        </p:spPr>
        <p:txBody>
          <a:bodyPr/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 err="1"/>
              <a:t>Working</a:t>
            </a:r>
            <a:r>
              <a:rPr lang="fr-FR" altLang="fr-FR" dirty="0"/>
              <a:t> Set </a:t>
            </a:r>
            <a:r>
              <a:rPr lang="fr-FR" altLang="fr-FR" dirty="0" err="1"/>
              <a:t>Algorithm</a:t>
            </a:r>
            <a:r>
              <a:rPr lang="fr-FR" altLang="fr-FR" dirty="0"/>
              <a:t> (choix de victime)</a:t>
            </a:r>
          </a:p>
        </p:txBody>
      </p:sp>
      <p:sp>
        <p:nvSpPr>
          <p:cNvPr id="88066" name="Rectangle 2"/>
          <p:cNvSpPr>
            <a:spLocks noGrp="1" noChangeArrowheads="1"/>
          </p:cNvSpPr>
          <p:nvPr>
            <p:ph idx="1"/>
          </p:nvPr>
        </p:nvSpPr>
        <p:spPr>
          <a:xfrm>
            <a:off x="2184400" y="1979613"/>
            <a:ext cx="8421688" cy="4933950"/>
          </a:xfrm>
        </p:spPr>
        <p:txBody>
          <a:bodyPr/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Choix de victime working set: on choisit une page hors du working set.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Problème?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Retenir les k dernières pages accédées peut être lourd.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/>
          </a:p>
          <a:p>
            <a:pPr marL="376238" indent="-376238" eaLnBrk="1" hangingPunct="1">
              <a:buClrTx/>
              <a:buSzTx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/>
          </a:p>
        </p:txBody>
      </p:sp>
      <p:sp>
        <p:nvSpPr>
          <p:cNvPr id="6246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F065BC24-9EFB-40D8-A199-FD627DEDAD1F}" type="slidenum">
              <a:rPr lang="fr-FR" altLang="fr-FR">
                <a:solidFill>
                  <a:srgbClr val="000000"/>
                </a:solidFill>
              </a:rPr>
              <a:pPr eaLnBrk="1" hangingPunct="1"/>
              <a:t>51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421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8"/>
            <a:ext cx="8569325" cy="1503362"/>
          </a:xfrm>
        </p:spPr>
        <p:txBody>
          <a:bodyPr/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 err="1"/>
              <a:t>Working</a:t>
            </a:r>
            <a:r>
              <a:rPr lang="fr-FR" altLang="fr-FR" dirty="0"/>
              <a:t> Set </a:t>
            </a:r>
            <a:r>
              <a:rPr lang="fr-FR" altLang="fr-FR" dirty="0" err="1"/>
              <a:t>Algorithm</a:t>
            </a:r>
            <a:r>
              <a:rPr lang="fr-FR" altLang="fr-FR" dirty="0"/>
              <a:t> (choix de victime)</a:t>
            </a:r>
          </a:p>
        </p:txBody>
      </p:sp>
      <p:sp>
        <p:nvSpPr>
          <p:cNvPr id="63492" name="Rectangle 2"/>
          <p:cNvSpPr>
            <a:spLocks noGrp="1" noChangeArrowheads="1"/>
          </p:cNvSpPr>
          <p:nvPr>
            <p:ph idx="1"/>
          </p:nvPr>
        </p:nvSpPr>
        <p:spPr>
          <a:xfrm>
            <a:off x="2184400" y="1979613"/>
            <a:ext cx="8421688" cy="4933950"/>
          </a:xfrm>
        </p:spPr>
        <p:txBody>
          <a:bodyPr/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retient le temps virtuel de dernier accès à la page</a:t>
            </a:r>
          </a:p>
          <a:p>
            <a:pPr marL="376238" indent="-376238" eaLnBrk="1" hangingPunct="1">
              <a:buClrTx/>
              <a:buSzTx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/>
          </a:p>
        </p:txBody>
      </p:sp>
      <p:sp>
        <p:nvSpPr>
          <p:cNvPr id="6349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D39CD340-E668-4035-9EE1-9C45699F6077}" type="slidenum">
              <a:rPr lang="fr-FR" altLang="fr-FR">
                <a:solidFill>
                  <a:srgbClr val="000000"/>
                </a:solidFill>
              </a:rPr>
              <a:pPr eaLnBrk="1" hangingPunct="1"/>
              <a:t>52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34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132138"/>
            <a:ext cx="7124700" cy="424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19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1"/>
          <p:cNvSpPr>
            <a:spLocks noGrp="1" noChangeArrowheads="1"/>
          </p:cNvSpPr>
          <p:nvPr>
            <p:ph type="title"/>
          </p:nvPr>
        </p:nvSpPr>
        <p:spPr>
          <a:xfrm>
            <a:off x="2398713" y="0"/>
            <a:ext cx="8609012" cy="126365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Une entrée de la table des pages</a:t>
            </a:r>
          </a:p>
        </p:txBody>
      </p:sp>
      <p:sp>
        <p:nvSpPr>
          <p:cNvPr id="64516" name="Rectangle 2"/>
          <p:cNvSpPr>
            <a:spLocks noGrp="1" noChangeArrowheads="1"/>
          </p:cNvSpPr>
          <p:nvPr>
            <p:ph idx="1"/>
          </p:nvPr>
        </p:nvSpPr>
        <p:spPr>
          <a:xfrm>
            <a:off x="2111376" y="3492501"/>
            <a:ext cx="8772525" cy="371792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8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Protection: read/write/execute</a:t>
            </a:r>
          </a:p>
          <a:p>
            <a:pPr marL="376238" indent="-376238" eaLnBrk="1" hangingPunct="1">
              <a:lnSpc>
                <a:spcPct val="8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Modifiée (</a:t>
            </a:r>
            <a:r>
              <a:rPr lang="fr-FR" altLang="fr-FR" b="1"/>
              <a:t>dirty</a:t>
            </a:r>
            <a:r>
              <a:rPr lang="fr-FR" altLang="fr-FR"/>
              <a:t> bit): </a:t>
            </a:r>
          </a:p>
          <a:p>
            <a:pPr marL="817563" lvl="1" indent="-315913" eaLnBrk="1" hangingPunct="1">
              <a:lnSpc>
                <a:spcPct val="8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Une page dirty a été modifiée</a:t>
            </a:r>
          </a:p>
          <a:p>
            <a:pPr marL="817563" lvl="1" indent="-315913" eaLnBrk="1" hangingPunct="1">
              <a:lnSpc>
                <a:spcPct val="8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il faut la sauver lors d'un swap-out!</a:t>
            </a:r>
          </a:p>
          <a:p>
            <a:pPr marL="376238" indent="-376238" eaLnBrk="1" hangingPunct="1">
              <a:lnSpc>
                <a:spcPct val="8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Référencée: pour choix de victime</a:t>
            </a:r>
          </a:p>
          <a:p>
            <a:pPr marL="376238" indent="-376238" eaLnBrk="1" hangingPunct="1">
              <a:lnSpc>
                <a:spcPct val="8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Il ne manque rien?</a:t>
            </a:r>
          </a:p>
        </p:txBody>
      </p:sp>
      <p:sp>
        <p:nvSpPr>
          <p:cNvPr id="645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A16968EB-C40D-4418-9C15-EEBBEF790B25}" type="slidenum">
              <a:rPr lang="fr-FR" altLang="fr-FR">
                <a:solidFill>
                  <a:srgbClr val="000000"/>
                </a:solidFill>
              </a:rPr>
              <a:pPr eaLnBrk="1" hangingPunct="1"/>
              <a:t>53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5" y="971550"/>
            <a:ext cx="8502650" cy="228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9542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1"/>
          <p:cNvSpPr>
            <a:spLocks noGrp="1" noChangeArrowheads="1"/>
          </p:cNvSpPr>
          <p:nvPr>
            <p:ph type="title"/>
          </p:nvPr>
        </p:nvSpPr>
        <p:spPr>
          <a:xfrm>
            <a:off x="2398713" y="0"/>
            <a:ext cx="8609012" cy="126365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Une entrée de la table des pages</a:t>
            </a:r>
          </a:p>
        </p:txBody>
      </p:sp>
      <p:sp>
        <p:nvSpPr>
          <p:cNvPr id="64516" name="Rectangle 2"/>
          <p:cNvSpPr>
            <a:spLocks noGrp="1" noChangeArrowheads="1"/>
          </p:cNvSpPr>
          <p:nvPr>
            <p:ph idx="1"/>
          </p:nvPr>
        </p:nvSpPr>
        <p:spPr>
          <a:xfrm>
            <a:off x="2111376" y="3492501"/>
            <a:ext cx="8772525" cy="371792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8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Protection: </a:t>
            </a:r>
            <a:r>
              <a:rPr lang="fr-FR" altLang="fr-FR" dirty="0" err="1"/>
              <a:t>read</a:t>
            </a:r>
            <a:r>
              <a:rPr lang="fr-FR" altLang="fr-FR" dirty="0"/>
              <a:t>/</a:t>
            </a:r>
            <a:r>
              <a:rPr lang="fr-FR" altLang="fr-FR" dirty="0" err="1"/>
              <a:t>write</a:t>
            </a:r>
            <a:r>
              <a:rPr lang="fr-FR" altLang="fr-FR" dirty="0"/>
              <a:t>/</a:t>
            </a:r>
            <a:r>
              <a:rPr lang="fr-FR" altLang="fr-FR" dirty="0" err="1"/>
              <a:t>execute</a:t>
            </a:r>
            <a:endParaRPr lang="fr-FR" altLang="fr-FR" dirty="0"/>
          </a:p>
          <a:p>
            <a:pPr marL="376238" indent="-376238" eaLnBrk="1" hangingPunct="1">
              <a:lnSpc>
                <a:spcPct val="8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Modifiée (</a:t>
            </a:r>
            <a:r>
              <a:rPr lang="fr-FR" altLang="fr-FR" b="1" dirty="0" err="1"/>
              <a:t>dirty</a:t>
            </a:r>
            <a:r>
              <a:rPr lang="fr-FR" altLang="fr-FR" dirty="0"/>
              <a:t> bit): </a:t>
            </a:r>
          </a:p>
          <a:p>
            <a:pPr marL="817563" lvl="1" indent="-315913" eaLnBrk="1" hangingPunct="1">
              <a:lnSpc>
                <a:spcPct val="8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Une page </a:t>
            </a:r>
            <a:r>
              <a:rPr lang="fr-FR" altLang="fr-FR" dirty="0" err="1"/>
              <a:t>dirty</a:t>
            </a:r>
            <a:r>
              <a:rPr lang="fr-FR" altLang="fr-FR" dirty="0"/>
              <a:t> a été modifiée</a:t>
            </a:r>
          </a:p>
          <a:p>
            <a:pPr marL="817563" lvl="1" indent="-315913" eaLnBrk="1" hangingPunct="1">
              <a:lnSpc>
                <a:spcPct val="8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il faut la sauver lors d'un swap-out!</a:t>
            </a:r>
          </a:p>
          <a:p>
            <a:pPr marL="376238" indent="-376238" eaLnBrk="1" hangingPunct="1">
              <a:lnSpc>
                <a:spcPct val="8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Référencée: pour choix de victime</a:t>
            </a:r>
          </a:p>
          <a:p>
            <a:pPr marL="0" indent="0" eaLnBrk="1" hangingPunct="1">
              <a:lnSpc>
                <a:spcPct val="85000"/>
              </a:lnSpc>
              <a:buClr>
                <a:srgbClr val="B2B2B2"/>
              </a:buClr>
              <a:buSzPct val="90000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</p:txBody>
      </p:sp>
      <p:sp>
        <p:nvSpPr>
          <p:cNvPr id="645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A16968EB-C40D-4418-9C15-EEBBEF790B25}" type="slidenum">
              <a:rPr lang="fr-FR" altLang="fr-FR">
                <a:solidFill>
                  <a:srgbClr val="000000"/>
                </a:solidFill>
              </a:rPr>
              <a:pPr eaLnBrk="1" hangingPunct="1"/>
              <a:t>54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5" y="971550"/>
            <a:ext cx="8502650" cy="228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3536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1"/>
          <p:cNvSpPr>
            <a:spLocks noGrp="1" noChangeArrowheads="1"/>
          </p:cNvSpPr>
          <p:nvPr>
            <p:ph type="title"/>
          </p:nvPr>
        </p:nvSpPr>
        <p:spPr>
          <a:xfrm>
            <a:off x="2398713" y="0"/>
            <a:ext cx="8609012" cy="126365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Une entrée de la table des pages</a:t>
            </a:r>
          </a:p>
        </p:txBody>
      </p:sp>
      <p:sp>
        <p:nvSpPr>
          <p:cNvPr id="65540" name="Rectangle 2"/>
          <p:cNvSpPr>
            <a:spLocks noGrp="1" noChangeArrowheads="1"/>
          </p:cNvSpPr>
          <p:nvPr>
            <p:ph idx="1"/>
          </p:nvPr>
        </p:nvSpPr>
        <p:spPr>
          <a:xfrm>
            <a:off x="2111376" y="3492501"/>
            <a:ext cx="8772525" cy="371792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spcBef>
                <a:spcPts val="8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sz="3200"/>
              <a:t>On ne sait pas où l’on va chercher sur disque la page absente!!!</a:t>
            </a:r>
          </a:p>
          <a:p>
            <a:pPr marL="376238" indent="-376238" eaLnBrk="1" hangingPunct="1">
              <a:lnSpc>
                <a:spcPct val="95000"/>
              </a:lnSpc>
              <a:spcBef>
                <a:spcPts val="8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sz="3200"/>
              <a:t>Normal: ici on ne fait que de la traduction d’adresse dans le MMU</a:t>
            </a:r>
          </a:p>
          <a:p>
            <a:pPr marL="376238" indent="-376238" eaLnBrk="1" hangingPunct="1">
              <a:lnSpc>
                <a:spcPct val="95000"/>
              </a:lnSpc>
              <a:spcBef>
                <a:spcPts val="8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 sz="3200"/>
              <a:t>C’est l’OS qui va charger la page absente!</a:t>
            </a:r>
          </a:p>
          <a:p>
            <a:pPr marL="376238" indent="-376238" eaLnBrk="1" hangingPunct="1">
              <a:lnSpc>
                <a:spcPct val="95000"/>
              </a:lnSpc>
              <a:spcBef>
                <a:spcPts val="8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sz="3200"/>
              <a:t>La place sur disque est dans le descripteur de processus</a:t>
            </a:r>
          </a:p>
        </p:txBody>
      </p:sp>
      <p:sp>
        <p:nvSpPr>
          <p:cNvPr id="6553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B1C7ACB2-5CBD-4C24-85CB-8E99539621DB}" type="slidenum">
              <a:rPr lang="fr-FR" altLang="fr-FR">
                <a:solidFill>
                  <a:srgbClr val="000000"/>
                </a:solidFill>
              </a:rPr>
              <a:pPr eaLnBrk="1" hangingPunct="1"/>
              <a:t>55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655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5" y="971550"/>
            <a:ext cx="8502650" cy="228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463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 pages à deux niveaux</a:t>
            </a:r>
          </a:p>
        </p:txBody>
      </p:sp>
      <p:sp>
        <p:nvSpPr>
          <p:cNvPr id="70660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découpe l'adresse en 10 + 10 + 12 bits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va avoir une table de tables des pages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PT1 adresse dans le 1er niveau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PT2 adresse 2ème niveau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Décalage = décalage dans la page</a:t>
            </a:r>
          </a:p>
          <a:p>
            <a:pPr marL="376238" indent="-376238" eaLnBrk="1" hangingPunct="1">
              <a:lnSpc>
                <a:spcPct val="95000"/>
              </a:lnSpc>
              <a:buClrTx/>
              <a:buSzTx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/>
          </a:p>
        </p:txBody>
      </p:sp>
      <p:sp>
        <p:nvSpPr>
          <p:cNvPr id="7065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EE266E89-FF02-4C44-80A0-F1C234DDAAB5}" type="slidenum">
              <a:rPr lang="fr-FR" altLang="fr-FR">
                <a:solidFill>
                  <a:srgbClr val="000000"/>
                </a:solidFill>
              </a:rPr>
              <a:pPr eaLnBrk="1" hangingPunct="1"/>
              <a:t>56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 pages à deux niveaux</a:t>
            </a:r>
          </a:p>
        </p:txBody>
      </p:sp>
      <p:sp>
        <p:nvSpPr>
          <p:cNvPr id="71684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Taille dans chaque table?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Figure 4.12 Tanen</a:t>
            </a:r>
          </a:p>
        </p:txBody>
      </p:sp>
      <p:sp>
        <p:nvSpPr>
          <p:cNvPr id="7168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9C00B2B6-C926-490C-8D44-7876B639B232}" type="slidenum">
              <a:rPr lang="fr-FR" altLang="fr-FR">
                <a:solidFill>
                  <a:srgbClr val="000000"/>
                </a:solidFill>
              </a:rPr>
              <a:pPr eaLnBrk="1" hangingPunct="1"/>
              <a:t>57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7168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9" y="1331913"/>
            <a:ext cx="6065837" cy="622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 pages à deux niveaux</a:t>
            </a:r>
          </a:p>
        </p:txBody>
      </p:sp>
      <p:sp>
        <p:nvSpPr>
          <p:cNvPr id="72708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Oui mais on a toujours besoin d’autant d’entrées dans les tables de pages?</a:t>
            </a:r>
          </a:p>
          <a:p>
            <a:pPr marL="376238" indent="-376238" eaLnBrk="1" hangingPunct="1">
              <a:lnSpc>
                <a:spcPct val="95000"/>
              </a:lnSpc>
              <a:buClrTx/>
              <a:buSzTx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/>
          </a:p>
        </p:txBody>
      </p:sp>
      <p:sp>
        <p:nvSpPr>
          <p:cNvPr id="7270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5A47A07B-6842-41CA-8BF5-B9A2FAE740A4}" type="slidenum">
              <a:rPr lang="fr-FR" altLang="fr-FR">
                <a:solidFill>
                  <a:srgbClr val="000000"/>
                </a:solidFill>
              </a:rPr>
              <a:pPr eaLnBrk="1" hangingPunct="1"/>
              <a:t>58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 pages à deux niveaux</a:t>
            </a:r>
          </a:p>
        </p:txBody>
      </p:sp>
      <p:sp>
        <p:nvSpPr>
          <p:cNvPr id="7373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1878014" y="1439863"/>
            <a:ext cx="4841875" cy="6030912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En réalité on n'accédera pas aux 2**20 pages tout le temps.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Ex: processus de 12 MB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4 MB de code (text)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4MB de heap (pour les new)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4MB pour le stack (appel de fct)</a:t>
            </a:r>
          </a:p>
          <a:p>
            <a:pPr marL="817563" lvl="1" indent="-315913" eaLnBrk="1" hangingPunct="1">
              <a:lnSpc>
                <a:spcPct val="95000"/>
              </a:lnSpc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(Il y a un trou entre stack et heap)</a:t>
            </a:r>
          </a:p>
          <a:p>
            <a:pPr marL="376238" indent="-376238" eaLnBrk="1" hangingPunct="1">
              <a:lnSpc>
                <a:spcPct val="95000"/>
              </a:lnSpc>
              <a:spcBef>
                <a:spcPts val="725"/>
              </a:spcBef>
              <a:buClrTx/>
              <a:buSzTx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/>
          </a:p>
        </p:txBody>
      </p:sp>
      <p:sp>
        <p:nvSpPr>
          <p:cNvPr id="7373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915150" y="1963738"/>
            <a:ext cx="4281488" cy="5040312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73730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4AFA641A-EAFE-485F-B0ED-BB1FB6D473C8}" type="slidenum">
              <a:rPr lang="fr-FR" altLang="fr-FR">
                <a:solidFill>
                  <a:srgbClr val="000000"/>
                </a:solidFill>
              </a:rPr>
              <a:pPr eaLnBrk="1" hangingPunct="1"/>
              <a:t>59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1" y="1331913"/>
            <a:ext cx="2403475" cy="622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"/>
          <p:cNvSpPr>
            <a:spLocks noGrp="1" noChangeArrowheads="1"/>
          </p:cNvSpPr>
          <p:nvPr>
            <p:ph type="title"/>
          </p:nvPr>
        </p:nvSpPr>
        <p:spPr>
          <a:xfrm>
            <a:off x="1931989" y="503239"/>
            <a:ext cx="8561387" cy="12604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1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Chargement programme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>
            <p:ph idx="1"/>
          </p:nvPr>
        </p:nvSpPr>
        <p:spPr>
          <a:xfrm>
            <a:off x="2703514" y="1987550"/>
            <a:ext cx="8370887" cy="4598988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20675" indent="-320675" hangingPunct="1">
              <a:lnSpc>
                <a:spcPct val="101000"/>
              </a:lnSpc>
              <a:spcBef>
                <a:spcPts val="700"/>
              </a:spcBef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949325" algn="l"/>
                <a:tab pos="1957388" algn="l"/>
                <a:tab pos="2965450" algn="l"/>
                <a:tab pos="3973513" algn="l"/>
                <a:tab pos="4981575" algn="l"/>
                <a:tab pos="5989638" algn="l"/>
                <a:tab pos="6997700" algn="l"/>
                <a:tab pos="8005763" algn="l"/>
                <a:tab pos="9013825" algn="l"/>
                <a:tab pos="10021888" algn="l"/>
              </a:tabLst>
            </a:pPr>
            <a:r>
              <a:rPr lang="fr-FR" altLang="fr-FR" dirty="0"/>
              <a:t>1) Copier code de Module1.exe à partir de l'adresse 2000H</a:t>
            </a:r>
          </a:p>
          <a:p>
            <a:pPr marL="320675" indent="-320675" hangingPunct="1">
              <a:lnSpc>
                <a:spcPct val="101000"/>
              </a:lnSpc>
              <a:spcBef>
                <a:spcPts val="700"/>
              </a:spcBef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949325" algn="l"/>
                <a:tab pos="1957388" algn="l"/>
                <a:tab pos="2965450" algn="l"/>
                <a:tab pos="3973513" algn="l"/>
                <a:tab pos="4981575" algn="l"/>
                <a:tab pos="5989638" algn="l"/>
                <a:tab pos="6997700" algn="l"/>
                <a:tab pos="8005763" algn="l"/>
                <a:tab pos="9013825" algn="l"/>
                <a:tab pos="10021888" algn="l"/>
              </a:tabLst>
            </a:pPr>
            <a:r>
              <a:rPr lang="fr-FR" altLang="fr-FR" dirty="0"/>
              <a:t>2) Faire un </a:t>
            </a:r>
            <a:r>
              <a:rPr lang="fr-FR" altLang="fr-FR" dirty="0" err="1"/>
              <a:t>jmp</a:t>
            </a:r>
            <a:r>
              <a:rPr lang="fr-FR" altLang="fr-FR" dirty="0"/>
              <a:t> à l'adresse du </a:t>
            </a:r>
            <a:r>
              <a:rPr lang="fr-FR" altLang="fr-FR" dirty="0" err="1"/>
              <a:t>debut</a:t>
            </a:r>
            <a:r>
              <a:rPr lang="fr-FR" altLang="fr-FR" dirty="0"/>
              <a:t> de Module1.</a:t>
            </a:r>
          </a:p>
          <a:p>
            <a:pPr marL="320675" indent="-320675" hangingPunct="1">
              <a:lnSpc>
                <a:spcPct val="101000"/>
              </a:lnSpc>
              <a:spcBef>
                <a:spcPts val="700"/>
              </a:spcBef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949325" algn="l"/>
                <a:tab pos="1957388" algn="l"/>
                <a:tab pos="2965450" algn="l"/>
                <a:tab pos="3973513" algn="l"/>
                <a:tab pos="4981575" algn="l"/>
                <a:tab pos="5989638" algn="l"/>
                <a:tab pos="6997700" algn="l"/>
                <a:tab pos="8005763" algn="l"/>
                <a:tab pos="9013825" algn="l"/>
                <a:tab pos="10021888" algn="l"/>
              </a:tabLst>
            </a:pPr>
            <a:r>
              <a:rPr lang="fr-FR" altLang="fr-FR" dirty="0"/>
              <a:t>Oui mais elle vaut combien cette adresse?</a:t>
            </a:r>
          </a:p>
          <a:p>
            <a:pPr marL="320675" indent="-320675" hangingPunct="1">
              <a:lnSpc>
                <a:spcPct val="105000"/>
              </a:lnSpc>
              <a:spcBef>
                <a:spcPts val="700"/>
              </a:spcBef>
              <a:buClrTx/>
              <a:buSzTx/>
              <a:tabLst>
                <a:tab pos="949325" algn="l"/>
                <a:tab pos="1957388" algn="l"/>
                <a:tab pos="2965450" algn="l"/>
                <a:tab pos="3973513" algn="l"/>
                <a:tab pos="4981575" algn="l"/>
                <a:tab pos="5989638" algn="l"/>
                <a:tab pos="6997700" algn="l"/>
                <a:tab pos="8005763" algn="l"/>
                <a:tab pos="9013825" algn="l"/>
                <a:tab pos="10021888" algn="l"/>
              </a:tabLst>
            </a:pPr>
            <a:endParaRPr lang="fr-FR" altLang="fr-FR" dirty="0"/>
          </a:p>
        </p:txBody>
      </p:sp>
      <p:sp>
        <p:nvSpPr>
          <p:cNvPr id="1536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2BFF9E8B-D01E-4DFC-87B0-918A4DC42AB7}" type="slidenum">
              <a:rPr lang="fr-FR" altLang="fr-FR">
                <a:solidFill>
                  <a:srgbClr val="000000"/>
                </a:solidFill>
              </a:rPr>
              <a:pPr eaLnBrk="1" hangingPunct="1"/>
              <a:t>6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06388"/>
            <a:ext cx="8570912" cy="1262062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 pages à deux niveaux</a:t>
            </a:r>
          </a:p>
        </p:txBody>
      </p:sp>
      <p:sp>
        <p:nvSpPr>
          <p:cNvPr id="74756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687638" y="1763713"/>
            <a:ext cx="3567112" cy="4995862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9725" indent="-339725" eaLnBrk="1" hangingPunct="1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968375" algn="l"/>
                <a:tab pos="1976438" algn="l"/>
                <a:tab pos="2984500" algn="l"/>
                <a:tab pos="3992563" algn="l"/>
                <a:tab pos="5000625" algn="l"/>
                <a:tab pos="6008688" algn="l"/>
                <a:tab pos="7016750" algn="l"/>
                <a:tab pos="8024813" algn="l"/>
                <a:tab pos="9032875" algn="l"/>
                <a:tab pos="10040938" algn="l"/>
              </a:tabLst>
            </a:pPr>
            <a:r>
              <a:rPr lang="fr-FR" altLang="fr-FR">
                <a:solidFill>
                  <a:srgbClr val="FFFFFF"/>
                </a:solidFill>
              </a:rPr>
              <a:t>Taille de chaque table?</a:t>
            </a:r>
          </a:p>
        </p:txBody>
      </p:sp>
      <p:sp>
        <p:nvSpPr>
          <p:cNvPr id="74754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3669F4F9-4969-4FC2-A218-2DF07646836D}" type="slidenum">
              <a:rPr lang="fr-FR" altLang="fr-FR">
                <a:solidFill>
                  <a:srgbClr val="000000"/>
                </a:solidFill>
              </a:rPr>
              <a:pPr eaLnBrk="1" hangingPunct="1"/>
              <a:t>60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7475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4" y="1187451"/>
            <a:ext cx="5894387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 pages à deux niveaux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Taille de chaque table?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2**10 = 1024 entrée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1 Entrée = 4 Ko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Espace d'adresse d’une entrée du 1er niveau?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1024 x 4 Ko = 4MB (attention erreur dans le Tanenbaum pg 221)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(D’ailleur PT2+offset = 22 bits et 2**22 = 4 MB)</a:t>
            </a:r>
          </a:p>
        </p:txBody>
      </p:sp>
      <p:sp>
        <p:nvSpPr>
          <p:cNvPr id="7577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75A973EB-498B-4A23-BCED-D4F779CBEFEC}" type="slidenum">
              <a:rPr lang="fr-FR" altLang="fr-FR">
                <a:solidFill>
                  <a:srgbClr val="000000"/>
                </a:solidFill>
              </a:rPr>
              <a:pPr eaLnBrk="1" hangingPunct="1"/>
              <a:t>61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7578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2124075"/>
            <a:ext cx="28575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 pages à deux niveaux</a:t>
            </a:r>
          </a:p>
        </p:txBody>
      </p:sp>
      <p:sp>
        <p:nvSpPr>
          <p:cNvPr id="76804" name="Rectangle 2"/>
          <p:cNvSpPr>
            <a:spLocks noGrp="1" noChangeArrowheads="1"/>
          </p:cNvSpPr>
          <p:nvPr>
            <p:ph idx="1"/>
          </p:nvPr>
        </p:nvSpPr>
        <p:spPr>
          <a:xfrm>
            <a:off x="2687639" y="1763714"/>
            <a:ext cx="4764087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Pour le processus suivant, on a besoin de 3 x 4 MB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ne chargera que trois table du 2</a:t>
            </a:r>
            <a:r>
              <a:rPr lang="fr-FR" altLang="fr-FR" baseline="30000"/>
              <a:t>ème</a:t>
            </a:r>
            <a:r>
              <a:rPr lang="fr-FR" altLang="fr-FR"/>
              <a:t> niveau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+1 table 1</a:t>
            </a:r>
            <a:r>
              <a:rPr lang="fr-FR" altLang="fr-FR" baseline="30000"/>
              <a:t>er</a:t>
            </a:r>
            <a:r>
              <a:rPr lang="fr-FR" altLang="fr-FR"/>
              <a:t> niveau</a:t>
            </a:r>
          </a:p>
        </p:txBody>
      </p:sp>
      <p:sp>
        <p:nvSpPr>
          <p:cNvPr id="7680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D1EC48EC-B957-438A-A41B-7B9DCE96E7BC}" type="slidenum">
              <a:rPr lang="fr-FR" altLang="fr-FR">
                <a:solidFill>
                  <a:srgbClr val="000000"/>
                </a:solidFill>
              </a:rPr>
              <a:pPr eaLnBrk="1" hangingPunct="1"/>
              <a:t>62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1" y="1331913"/>
            <a:ext cx="2403475" cy="622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06388"/>
            <a:ext cx="8570912" cy="1262062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 pages à deux niveaux</a:t>
            </a:r>
          </a:p>
        </p:txBody>
      </p:sp>
      <p:sp>
        <p:nvSpPr>
          <p:cNvPr id="77828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687639" y="1763713"/>
            <a:ext cx="3144837" cy="4995862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9725" indent="-339725" eaLnBrk="1" hangingPunct="1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968375" algn="l"/>
                <a:tab pos="1976438" algn="l"/>
                <a:tab pos="2984500" algn="l"/>
                <a:tab pos="3992563" algn="l"/>
                <a:tab pos="5000625" algn="l"/>
                <a:tab pos="6008688" algn="l"/>
                <a:tab pos="7016750" algn="l"/>
                <a:tab pos="8024813" algn="l"/>
                <a:tab pos="9032875" algn="l"/>
                <a:tab pos="10040938" algn="l"/>
              </a:tabLst>
            </a:pPr>
            <a:r>
              <a:rPr lang="fr-FR" altLang="fr-FR">
                <a:solidFill>
                  <a:srgbClr val="FFFFFF"/>
                </a:solidFill>
              </a:rPr>
              <a:t>Ex: accès à l'adresse 0x00403004</a:t>
            </a:r>
          </a:p>
          <a:p>
            <a:pPr marL="339725" indent="-339725" eaLnBrk="1" hangingPunct="1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968375" algn="l"/>
                <a:tab pos="1976438" algn="l"/>
                <a:tab pos="2984500" algn="l"/>
                <a:tab pos="3992563" algn="l"/>
                <a:tab pos="5000625" algn="l"/>
                <a:tab pos="6008688" algn="l"/>
                <a:tab pos="7016750" algn="l"/>
                <a:tab pos="8024813" algn="l"/>
                <a:tab pos="9032875" algn="l"/>
                <a:tab pos="10040938" algn="l"/>
              </a:tabLst>
            </a:pPr>
            <a:r>
              <a:rPr lang="fr-FR" altLang="fr-FR">
                <a:solidFill>
                  <a:srgbClr val="FFFFFF"/>
                </a:solidFill>
              </a:rPr>
              <a:t>Quelles tables accédées, quel décalage?</a:t>
            </a:r>
          </a:p>
          <a:p>
            <a:pPr marL="339725" indent="-339725" eaLnBrk="1" hangingPunct="1">
              <a:spcBef>
                <a:spcPts val="800"/>
              </a:spcBef>
              <a:buClrTx/>
              <a:buSzTx/>
              <a:tabLst>
                <a:tab pos="968375" algn="l"/>
                <a:tab pos="1976438" algn="l"/>
                <a:tab pos="2984500" algn="l"/>
                <a:tab pos="3992563" algn="l"/>
                <a:tab pos="5000625" algn="l"/>
                <a:tab pos="6008688" algn="l"/>
                <a:tab pos="7016750" algn="l"/>
                <a:tab pos="8024813" algn="l"/>
                <a:tab pos="9032875" algn="l"/>
                <a:tab pos="10040938" algn="l"/>
              </a:tabLst>
            </a:pPr>
            <a:endParaRPr lang="fr-FR" altLang="fr-FR">
              <a:solidFill>
                <a:srgbClr val="FFFFFF"/>
              </a:solidFill>
            </a:endParaRPr>
          </a:p>
        </p:txBody>
      </p:sp>
      <p:sp>
        <p:nvSpPr>
          <p:cNvPr id="7782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7048500" y="1763714"/>
            <a:ext cx="4210050" cy="5100637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77826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DF0A698E-5541-405A-A316-881B20EB489B}" type="slidenum">
              <a:rPr lang="fr-FR" altLang="fr-FR">
                <a:solidFill>
                  <a:srgbClr val="000000"/>
                </a:solidFill>
              </a:rPr>
              <a:pPr eaLnBrk="1" hangingPunct="1"/>
              <a:t>63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7783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4" y="1331913"/>
            <a:ext cx="6065837" cy="622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 pages à deux niveaux</a:t>
            </a:r>
          </a:p>
        </p:txBody>
      </p:sp>
      <p:sp>
        <p:nvSpPr>
          <p:cNvPr id="78852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Ex: accès à l'adresse 0x00403004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Quelles tables accédées, quel décalage?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0x00403004 = 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0000 0000 0100 0000 0011 0000 0000 0100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décalage = 0000 0000 0100 = 4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PT2 = 00 0000 0011 = 3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PT1 = 000 000 01</a:t>
            </a:r>
          </a:p>
        </p:txBody>
      </p:sp>
      <p:sp>
        <p:nvSpPr>
          <p:cNvPr id="7885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BFA61807-7192-4529-A8BE-DB2834FBCC3A}" type="slidenum">
              <a:rPr lang="fr-FR" altLang="fr-FR">
                <a:solidFill>
                  <a:srgbClr val="000000"/>
                </a:solidFill>
              </a:rPr>
              <a:pPr eaLnBrk="1" hangingPunct="1"/>
              <a:t>64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Defaut de table de pages</a:t>
            </a:r>
          </a:p>
        </p:txBody>
      </p:sp>
      <p:sp>
        <p:nvSpPr>
          <p:cNvPr id="79876" name="Rectangle 2"/>
          <p:cNvSpPr>
            <a:spLocks noGrp="1" noChangeArrowheads="1"/>
          </p:cNvSpPr>
          <p:nvPr>
            <p:ph idx="1"/>
          </p:nvPr>
        </p:nvSpPr>
        <p:spPr>
          <a:xfrm>
            <a:off x="1679576" y="1979614"/>
            <a:ext cx="8772525" cy="493712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Si PT1 = 4 par ex?</a:t>
            </a:r>
          </a:p>
        </p:txBody>
      </p:sp>
      <p:sp>
        <p:nvSpPr>
          <p:cNvPr id="7987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37009DEE-EC02-4297-941E-020427C4B17A}" type="slidenum">
              <a:rPr lang="fr-FR" altLang="fr-FR">
                <a:solidFill>
                  <a:srgbClr val="000000"/>
                </a:solidFill>
              </a:rPr>
              <a:pPr eaLnBrk="1" hangingPunct="1"/>
              <a:t>65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7987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4" y="1331913"/>
            <a:ext cx="6065837" cy="622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Defaut de table de pages</a:t>
            </a:r>
          </a:p>
        </p:txBody>
      </p:sp>
      <p:sp>
        <p:nvSpPr>
          <p:cNvPr id="80900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Si PT1 = 4 par ex?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La table n'est pas présente =&gt; page fault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1) On vérifie que le process a droit à accéder à cette zone mémoire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2) Si oui, on charge la table de deuxième niveau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3) Puis on charge le page frame correspondant en mémoire physique</a:t>
            </a:r>
          </a:p>
        </p:txBody>
      </p:sp>
      <p:sp>
        <p:nvSpPr>
          <p:cNvPr id="8089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9EE5E0DE-626D-4CBC-AB3A-C55217F5E0CF}" type="slidenum">
              <a:rPr lang="fr-FR" altLang="fr-FR">
                <a:solidFill>
                  <a:srgbClr val="000000"/>
                </a:solidFill>
              </a:rPr>
              <a:pPr eaLnBrk="1" hangingPunct="1"/>
              <a:t>66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52426"/>
            <a:ext cx="8570912" cy="11715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 en Linux</a:t>
            </a:r>
          </a:p>
        </p:txBody>
      </p:sp>
      <p:sp>
        <p:nvSpPr>
          <p:cNvPr id="81924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500697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819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67E83885-7F46-48DA-AC6A-EE69D26B8B78}" type="slidenum">
              <a:rPr lang="fr-FR" altLang="fr-FR">
                <a:solidFill>
                  <a:srgbClr val="000000"/>
                </a:solidFill>
              </a:rPr>
              <a:pPr eaLnBrk="1" hangingPunct="1"/>
              <a:t>67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819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t="42395" r="18646" b="38000"/>
          <a:stretch>
            <a:fillRect/>
          </a:stretch>
        </p:blipFill>
        <p:spPr bwMode="auto">
          <a:xfrm>
            <a:off x="1930400" y="1763713"/>
            <a:ext cx="9290050" cy="471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824" t="42395" r="18646" b="3800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Translation Lookaside Buffer (TLB) ou mémoire associative</a:t>
            </a:r>
          </a:p>
        </p:txBody>
      </p:sp>
      <p:sp>
        <p:nvSpPr>
          <p:cNvPr id="78850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Nombre d'accès mémoire pour accéder à une adresse mémoire?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2 référence table + 1 référence mémoire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Au lieu de juste une ref mémoire sans pagination!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Solution?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Ce sont souvent les même pages qui sont référencées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va les stocker dans un buffer (le TLB)</a:t>
            </a:r>
          </a:p>
        </p:txBody>
      </p:sp>
      <p:sp>
        <p:nvSpPr>
          <p:cNvPr id="8294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7BB08D65-5623-4D8B-ABF6-C5E2484DC1A0}" type="slidenum">
              <a:rPr lang="fr-FR" altLang="fr-FR">
                <a:solidFill>
                  <a:srgbClr val="000000"/>
                </a:solidFill>
              </a:rPr>
              <a:pPr eaLnBrk="1" hangingPunct="1"/>
              <a:t>68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Translation Lookaside Buffer (TLB) ou mémoire associative</a:t>
            </a:r>
          </a:p>
        </p:txBody>
      </p:sp>
      <p:sp>
        <p:nvSpPr>
          <p:cNvPr id="83972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Il s'agit d'une mémoire associative (qui est adressée à partir de son contenu plutôt que par son adresse)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Figure 4.14 Tanen</a:t>
            </a:r>
          </a:p>
        </p:txBody>
      </p:sp>
      <p:sp>
        <p:nvSpPr>
          <p:cNvPr id="8397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860E8A16-B8F7-4F4F-AC38-DD5E63A31339}" type="slidenum">
              <a:rPr lang="fr-FR" altLang="fr-FR">
                <a:solidFill>
                  <a:srgbClr val="000000"/>
                </a:solidFill>
              </a:rPr>
              <a:pPr eaLnBrk="1" hangingPunct="1"/>
              <a:t>69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839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9" y="3419475"/>
            <a:ext cx="7667625" cy="38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Réallocation (relocation)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ne sais pas où commence le programme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2 solutions: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1) Relocation software 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2) Relocation hardware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Adresse réelle = Reg. de base + Reg. Déplacement (80x86)</a:t>
            </a:r>
          </a:p>
        </p:txBody>
      </p:sp>
      <p:sp>
        <p:nvSpPr>
          <p:cNvPr id="92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F11A448A-3AA3-4B06-A481-A6F11BAD199D}" type="slidenum">
              <a:rPr lang="fr-FR" altLang="fr-FR">
                <a:solidFill>
                  <a:srgbClr val="000000"/>
                </a:solidFill>
              </a:rPr>
              <a:pPr eaLnBrk="1" hangingPunct="1"/>
              <a:t>7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des pages inversée</a:t>
            </a:r>
          </a:p>
        </p:txBody>
      </p:sp>
      <p:sp>
        <p:nvSpPr>
          <p:cNvPr id="84996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Un espace d'adressage de 64 bits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Pages de 4 Ko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2**52 entrées de 8 bits &gt; 30 million de Go!!!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ne va retenir qu'une table avec les pages présentes en mémoire</a:t>
            </a:r>
          </a:p>
        </p:txBody>
      </p:sp>
      <p:sp>
        <p:nvSpPr>
          <p:cNvPr id="8499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F191666D-79AC-4490-8F24-16F6086A448E}" type="slidenum">
              <a:rPr lang="fr-FR" altLang="fr-FR">
                <a:solidFill>
                  <a:srgbClr val="000000"/>
                </a:solidFill>
              </a:rPr>
              <a:pPr eaLnBrk="1" hangingPunct="1"/>
              <a:t>70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1"/>
          <p:cNvSpPr>
            <a:spLocks noGrp="1" noChangeArrowheads="1"/>
          </p:cNvSpPr>
          <p:nvPr>
            <p:ph type="title"/>
          </p:nvPr>
        </p:nvSpPr>
        <p:spPr>
          <a:xfrm>
            <a:off x="2706689" y="106364"/>
            <a:ext cx="7894637" cy="1563687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3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des pages inversée</a:t>
            </a:r>
          </a:p>
        </p:txBody>
      </p:sp>
      <p:sp>
        <p:nvSpPr>
          <p:cNvPr id="86020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2500" cy="49990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Un espace d'adressage de 64 bits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Pages de 4 Ko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2**52 entrées de 8 bits &gt; 30 million de Go!!!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ne va retenir qu'une table avec les pages présentes en mémoire</a:t>
            </a:r>
          </a:p>
          <a:p>
            <a:pPr marL="376238" indent="-376238" eaLnBrk="1" hangingPunct="1">
              <a:lnSpc>
                <a:spcPct val="95000"/>
              </a:lnSpc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Figure 4,15 Tanen</a:t>
            </a:r>
          </a:p>
        </p:txBody>
      </p:sp>
      <p:sp>
        <p:nvSpPr>
          <p:cNvPr id="860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F2DA7344-2AF2-4268-BA4B-AEA4F22FA259}" type="slidenum">
              <a:rPr lang="fr-FR" altLang="fr-FR">
                <a:solidFill>
                  <a:srgbClr val="000000"/>
                </a:solidFill>
              </a:rPr>
              <a:pPr eaLnBrk="1" hangingPunct="1"/>
              <a:t>71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860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1692276"/>
            <a:ext cx="8648700" cy="419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52426"/>
            <a:ext cx="8570912" cy="11715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Préemption mémoire virtuelle</a:t>
            </a:r>
          </a:p>
        </p:txBody>
      </p:sp>
      <p:sp>
        <p:nvSpPr>
          <p:cNvPr id="87044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490537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Pourquoi voudrait-on faire de la préemption sur la mémoire virtuelle?</a:t>
            </a:r>
          </a:p>
        </p:txBody>
      </p:sp>
      <p:sp>
        <p:nvSpPr>
          <p:cNvPr id="8704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004BBD67-B333-46D8-93C9-7B070280DF45}" type="slidenum">
              <a:rPr lang="fr-FR" altLang="fr-FR">
                <a:solidFill>
                  <a:srgbClr val="000000"/>
                </a:solidFill>
              </a:rPr>
              <a:pPr eaLnBrk="1" hangingPunct="1"/>
              <a:t>72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52426"/>
            <a:ext cx="8570912" cy="11715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Préemption mémoire virtuelle</a:t>
            </a:r>
          </a:p>
        </p:txBody>
      </p:sp>
      <p:sp>
        <p:nvSpPr>
          <p:cNvPr id="88068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490537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Pourquoi voudrait-on faire de la préemption sur la mémoire virtuelle?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Mémoire virtuelle est limitée elle aussi (par la taille des disques).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Mémoire virtuelle &lt; taille espace d'adressage virtuel</a:t>
            </a:r>
          </a:p>
        </p:txBody>
      </p:sp>
      <p:sp>
        <p:nvSpPr>
          <p:cNvPr id="8806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50A5805A-3D03-42B8-A674-17FCFF990BCA}" type="slidenum">
              <a:rPr lang="fr-FR" altLang="fr-FR">
                <a:solidFill>
                  <a:srgbClr val="000000"/>
                </a:solidFill>
              </a:rPr>
              <a:pPr eaLnBrk="1" hangingPunct="1"/>
              <a:t>73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52426"/>
            <a:ext cx="8570912" cy="11715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Segmentation</a:t>
            </a:r>
          </a:p>
        </p:txBody>
      </p:sp>
      <p:sp>
        <p:nvSpPr>
          <p:cNvPr id="89092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490537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Avec la pagination, on a un espace d'adressage par processus.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Or on peut (veut) en avoir plusieurs.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Ex:?</a:t>
            </a:r>
          </a:p>
        </p:txBody>
      </p:sp>
      <p:sp>
        <p:nvSpPr>
          <p:cNvPr id="8909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5644924D-1864-465D-AB92-E4ACF8A1A068}" type="slidenum">
              <a:rPr lang="fr-FR" altLang="fr-FR">
                <a:solidFill>
                  <a:srgbClr val="000000"/>
                </a:solidFill>
              </a:rPr>
              <a:pPr eaLnBrk="1" hangingPunct="1"/>
              <a:t>74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52426"/>
            <a:ext cx="8570912" cy="11715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Segmentation</a:t>
            </a:r>
          </a:p>
        </p:txBody>
      </p:sp>
      <p:sp>
        <p:nvSpPr>
          <p:cNvPr id="90116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5961062" cy="490537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Dans le pentium on a des registres de segment qui définissent des espaces d'adressage propre.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Combinaison avec la pagination?</a:t>
            </a:r>
          </a:p>
        </p:txBody>
      </p:sp>
      <p:sp>
        <p:nvSpPr>
          <p:cNvPr id="901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C5487D2D-EAD1-4E26-8D1F-7A7B9730EE73}" type="slidenum">
              <a:rPr lang="fr-FR" altLang="fr-FR">
                <a:solidFill>
                  <a:srgbClr val="000000"/>
                </a:solidFill>
              </a:rPr>
              <a:pPr eaLnBrk="1" hangingPunct="1"/>
              <a:t>75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01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950" y="900113"/>
            <a:ext cx="2401888" cy="622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52426"/>
            <a:ext cx="8570912" cy="11715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Segmentation</a:t>
            </a:r>
          </a:p>
        </p:txBody>
      </p:sp>
      <p:sp>
        <p:nvSpPr>
          <p:cNvPr id="91140" name="Rectangle 2"/>
          <p:cNvSpPr>
            <a:spLocks noGrp="1" noChangeArrowheads="1"/>
          </p:cNvSpPr>
          <p:nvPr>
            <p:ph idx="1"/>
          </p:nvPr>
        </p:nvSpPr>
        <p:spPr>
          <a:xfrm>
            <a:off x="2241551" y="1454150"/>
            <a:ext cx="8799513" cy="4846638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Dans le pentium on a des registres de segment qui définissent des espaces d'adressage propre.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Combinaison avec la pagination?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Naïvement: Segment + offset = adresse virtuelle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Pas si simple!!!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On a une indirection en plus: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Le registre de segment (appelé sélecteur) pointe vers un descripteur de segment.</a:t>
            </a:r>
          </a:p>
        </p:txBody>
      </p:sp>
      <p:sp>
        <p:nvSpPr>
          <p:cNvPr id="9113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396C7FC3-C3D2-4F1E-808C-A29B04EC1038}" type="slidenum">
              <a:rPr lang="fr-FR" altLang="fr-FR">
                <a:solidFill>
                  <a:srgbClr val="000000"/>
                </a:solidFill>
              </a:rPr>
              <a:pPr eaLnBrk="1" hangingPunct="1"/>
              <a:t>76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52426"/>
            <a:ext cx="8570912" cy="11715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Segmentation</a:t>
            </a:r>
          </a:p>
        </p:txBody>
      </p:sp>
      <p:sp>
        <p:nvSpPr>
          <p:cNvPr id="92164" name="Rectangle 2"/>
          <p:cNvSpPr>
            <a:spLocks noGrp="1" noChangeArrowheads="1"/>
          </p:cNvSpPr>
          <p:nvPr>
            <p:ph idx="1"/>
          </p:nvPr>
        </p:nvSpPr>
        <p:spPr>
          <a:xfrm>
            <a:off x="2241551" y="1454150"/>
            <a:ext cx="8799513" cy="4846638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Reg segment = selector</a:t>
            </a:r>
          </a:p>
        </p:txBody>
      </p:sp>
      <p:sp>
        <p:nvSpPr>
          <p:cNvPr id="9216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53BFE903-82F0-4152-BD74-9F7FA3E8D5F4}" type="slidenum">
              <a:rPr lang="fr-FR" altLang="fr-FR">
                <a:solidFill>
                  <a:srgbClr val="000000"/>
                </a:solidFill>
              </a:rPr>
              <a:pPr eaLnBrk="1" hangingPunct="1"/>
              <a:t>77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21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6" y="2284414"/>
            <a:ext cx="8640763" cy="509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52426"/>
            <a:ext cx="8570912" cy="11715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Segmentation et pagination</a:t>
            </a:r>
          </a:p>
        </p:txBody>
      </p:sp>
      <p:sp>
        <p:nvSpPr>
          <p:cNvPr id="93188" name="Rectangle 2"/>
          <p:cNvSpPr>
            <a:spLocks noGrp="1" noChangeArrowheads="1"/>
          </p:cNvSpPr>
          <p:nvPr>
            <p:ph idx="1"/>
          </p:nvPr>
        </p:nvSpPr>
        <p:spPr>
          <a:xfrm>
            <a:off x="2270125" y="1439864"/>
            <a:ext cx="8769350" cy="484663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Ensuite on traduit l'adresse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/>
          </a:p>
        </p:txBody>
      </p:sp>
      <p:sp>
        <p:nvSpPr>
          <p:cNvPr id="9318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F4172E29-EB1A-4FD3-BCA8-FD664B1BA1E3}" type="slidenum">
              <a:rPr lang="fr-FR" altLang="fr-FR">
                <a:solidFill>
                  <a:srgbClr val="000000"/>
                </a:solidFill>
              </a:rPr>
              <a:pPr eaLnBrk="1" hangingPunct="1"/>
              <a:t>78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31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1979613"/>
            <a:ext cx="8101012" cy="558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52426"/>
            <a:ext cx="8570912" cy="11715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Descripteur de segment</a:t>
            </a:r>
          </a:p>
        </p:txBody>
      </p:sp>
      <p:sp>
        <p:nvSpPr>
          <p:cNvPr id="94212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500697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942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65D6708E-4D28-4E94-9AB6-AC4B26E4E3CE}" type="slidenum">
              <a:rPr lang="fr-FR" altLang="fr-FR">
                <a:solidFill>
                  <a:srgbClr val="000000"/>
                </a:solidFill>
              </a:rPr>
              <a:pPr eaLnBrk="1" hangingPunct="1"/>
              <a:t>79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42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3" t="45006" r="13329" b="35944"/>
          <a:stretch>
            <a:fillRect/>
          </a:stretch>
        </p:blipFill>
        <p:spPr bwMode="auto">
          <a:xfrm>
            <a:off x="2444750" y="1754189"/>
            <a:ext cx="8955088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773" t="45006" r="13329" b="359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"/>
          <p:cNvSpPr>
            <a:spLocks noGrp="1" noChangeArrowheads="1"/>
          </p:cNvSpPr>
          <p:nvPr>
            <p:ph type="title"/>
          </p:nvPr>
        </p:nvSpPr>
        <p:spPr>
          <a:xfrm>
            <a:off x="1931989" y="503239"/>
            <a:ext cx="8561387" cy="12604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1000"/>
              </a:lnSpc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Relocation</a:t>
            </a:r>
          </a:p>
        </p:txBody>
      </p:sp>
      <p:sp>
        <p:nvSpPr>
          <p:cNvPr id="17412" name="Rectangle 2"/>
          <p:cNvSpPr>
            <a:spLocks noGrp="1" noChangeArrowheads="1"/>
          </p:cNvSpPr>
          <p:nvPr>
            <p:ph idx="1"/>
          </p:nvPr>
        </p:nvSpPr>
        <p:spPr>
          <a:xfrm>
            <a:off x="2703514" y="1987550"/>
            <a:ext cx="8370887" cy="4598988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20675" indent="-320675" hangingPunct="1">
              <a:lnSpc>
                <a:spcPct val="101000"/>
              </a:lnSpc>
              <a:spcBef>
                <a:spcPts val="700"/>
              </a:spcBef>
              <a:buClr>
                <a:srgbClr val="0066FF"/>
              </a:buClr>
              <a:buSzPct val="75000"/>
              <a:buFont typeface="Monotype Sorts" charset="2"/>
              <a:buChar char=""/>
              <a:tabLst>
                <a:tab pos="949325" algn="l"/>
                <a:tab pos="1957388" algn="l"/>
                <a:tab pos="2965450" algn="l"/>
                <a:tab pos="3973513" algn="l"/>
                <a:tab pos="4981575" algn="l"/>
                <a:tab pos="5989638" algn="l"/>
                <a:tab pos="6997700" algn="l"/>
                <a:tab pos="8005763" algn="l"/>
                <a:tab pos="9013825" algn="l"/>
                <a:tab pos="10021888" algn="l"/>
              </a:tabLst>
            </a:pPr>
            <a:r>
              <a:rPr lang="fr-FR" altLang="fr-FR"/>
              <a:t>La relocation est le fait de corriger l'adresse d'un symbole pour avoir son adresse réelle en mémoire.</a:t>
            </a:r>
          </a:p>
        </p:txBody>
      </p:sp>
      <p:sp>
        <p:nvSpPr>
          <p:cNvPr id="174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EB2248FB-3D49-4CA9-9C8B-F466AC97A206}" type="slidenum">
              <a:rPr lang="fr-FR" altLang="fr-FR">
                <a:solidFill>
                  <a:srgbClr val="000000"/>
                </a:solidFill>
              </a:rPr>
              <a:pPr eaLnBrk="1" hangingPunct="1"/>
              <a:t>8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52426"/>
            <a:ext cx="8570912" cy="11715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Sélecteur de segment</a:t>
            </a:r>
          </a:p>
        </p:txBody>
      </p:sp>
      <p:sp>
        <p:nvSpPr>
          <p:cNvPr id="95236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500697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9523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C13BC08A-0E57-4044-B51E-5F169946BCAB}" type="slidenum">
              <a:rPr lang="fr-FR" altLang="fr-FR">
                <a:solidFill>
                  <a:srgbClr val="000000"/>
                </a:solidFill>
              </a:rPr>
              <a:pPr eaLnBrk="1" hangingPunct="1"/>
              <a:t>80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52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928813"/>
            <a:ext cx="7512050" cy="257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352426"/>
            <a:ext cx="8570912" cy="11715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Appels système</a:t>
            </a:r>
          </a:p>
        </p:txBody>
      </p:sp>
      <p:sp>
        <p:nvSpPr>
          <p:cNvPr id="96260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4905375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/>
              <a:t>La mémoire est gérée par des appels système</a:t>
            </a:r>
          </a:p>
        </p:txBody>
      </p:sp>
      <p:sp>
        <p:nvSpPr>
          <p:cNvPr id="9625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499CACB4-C2F9-4F8C-A385-C0ADA0F11BD5}" type="slidenum">
              <a:rPr lang="fr-FR" altLang="fr-FR">
                <a:solidFill>
                  <a:srgbClr val="000000"/>
                </a:solidFill>
              </a:rPr>
              <a:pPr eaLnBrk="1" hangingPunct="1"/>
              <a:t>81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626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3063875"/>
            <a:ext cx="82105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236538"/>
            <a:ext cx="8570912" cy="1401762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Organisation mémoire processus Windows XP</a:t>
            </a:r>
          </a:p>
        </p:txBody>
      </p:sp>
      <p:sp>
        <p:nvSpPr>
          <p:cNvPr id="97284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500697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9728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47F9BFF4-E628-4ECA-B730-B2474CDFB55E}" type="slidenum">
              <a:rPr lang="fr-FR" altLang="fr-FR">
                <a:solidFill>
                  <a:srgbClr val="000000"/>
                </a:solidFill>
              </a:rPr>
              <a:pPr eaLnBrk="1" hangingPunct="1"/>
              <a:t>82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72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730375"/>
            <a:ext cx="8820150" cy="528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236538"/>
            <a:ext cx="8570912" cy="1401762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Mémoire virtuelle partagée (Windows XP)</a:t>
            </a:r>
          </a:p>
        </p:txBody>
      </p:sp>
      <p:sp>
        <p:nvSpPr>
          <p:cNvPr id="98308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500697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9830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FBF5F953-AE4B-4368-99A2-039F6C6E9D27}" type="slidenum">
              <a:rPr lang="fr-FR" altLang="fr-FR">
                <a:solidFill>
                  <a:srgbClr val="000000"/>
                </a:solidFill>
              </a:rPr>
              <a:pPr eaLnBrk="1" hangingPunct="1"/>
              <a:t>83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83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9" y="1635125"/>
            <a:ext cx="9001125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236538"/>
            <a:ext cx="8570912" cy="1401762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Entrée table des pages (Windows XP)</a:t>
            </a:r>
          </a:p>
        </p:txBody>
      </p:sp>
      <p:sp>
        <p:nvSpPr>
          <p:cNvPr id="99332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500697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993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5A93493E-A54B-449D-9447-093FCD2B2C14}" type="slidenum">
              <a:rPr lang="fr-FR" altLang="fr-FR">
                <a:solidFill>
                  <a:srgbClr val="000000"/>
                </a:solidFill>
              </a:rPr>
              <a:pPr eaLnBrk="1" hangingPunct="1"/>
              <a:t>84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993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6" y="1755776"/>
            <a:ext cx="10080625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236538"/>
            <a:ext cx="8570912" cy="1401762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Différentes listes de pages (Windows XP)</a:t>
            </a:r>
          </a:p>
        </p:txBody>
      </p:sp>
      <p:sp>
        <p:nvSpPr>
          <p:cNvPr id="100356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500697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10035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1A1379D5-0342-4E5C-AD8D-440A61D44824}" type="slidenum">
              <a:rPr lang="fr-FR" altLang="fr-FR">
                <a:solidFill>
                  <a:srgbClr val="000000"/>
                </a:solidFill>
              </a:rPr>
              <a:pPr eaLnBrk="1" hangingPunct="1"/>
              <a:t>85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003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800226"/>
            <a:ext cx="10069512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8" y="236538"/>
            <a:ext cx="8570912" cy="1401762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/>
              <a:t>Table de premier niveau (Windows XP)</a:t>
            </a:r>
          </a:p>
        </p:txBody>
      </p:sp>
      <p:sp>
        <p:nvSpPr>
          <p:cNvPr id="101380" name="Rectangle 2"/>
          <p:cNvSpPr>
            <a:spLocks noGrp="1" noChangeArrowheads="1"/>
          </p:cNvSpPr>
          <p:nvPr>
            <p:ph idx="1"/>
          </p:nvPr>
        </p:nvSpPr>
        <p:spPr>
          <a:xfrm>
            <a:off x="2687638" y="1763714"/>
            <a:ext cx="8570912" cy="5006975"/>
          </a:xfrm>
        </p:spPr>
        <p:txBody>
          <a:bodyPr/>
          <a:lstStyle/>
          <a:p>
            <a:pPr eaLnBrk="1" hangingPunct="1"/>
            <a:endParaRPr lang="fr-FR" altLang="fr-FR"/>
          </a:p>
        </p:txBody>
      </p:sp>
      <p:sp>
        <p:nvSpPr>
          <p:cNvPr id="10137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117CE33E-CC6F-4FBF-B8E1-EAE027F79508}" type="slidenum">
              <a:rPr lang="fr-FR" altLang="fr-FR">
                <a:solidFill>
                  <a:srgbClr val="000000"/>
                </a:solidFill>
              </a:rPr>
              <a:pPr eaLnBrk="1" hangingPunct="1"/>
              <a:t>86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10138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6" y="1674813"/>
            <a:ext cx="9286875" cy="588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306389"/>
            <a:ext cx="8569325" cy="1260475"/>
          </a:xfrm>
        </p:spPr>
        <p:txBody>
          <a:bodyPr/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BE" altLang="fr-FR"/>
              <a:t>Résumé</a:t>
            </a:r>
          </a:p>
        </p:txBody>
      </p:sp>
      <p:sp>
        <p:nvSpPr>
          <p:cNvPr id="102404" name="Rectangle 2"/>
          <p:cNvSpPr>
            <a:spLocks noGrp="1" noChangeArrowheads="1"/>
          </p:cNvSpPr>
          <p:nvPr>
            <p:ph idx="1"/>
          </p:nvPr>
        </p:nvSpPr>
        <p:spPr>
          <a:xfrm>
            <a:off x="2687639" y="1763714"/>
            <a:ext cx="8569325" cy="4994275"/>
          </a:xfrm>
        </p:spPr>
        <p:txBody>
          <a:bodyPr/>
          <a:lstStyle/>
          <a:p>
            <a:pPr marL="376238" indent="-376238" eaLnBrk="1" hangingPunct="1">
              <a:lnSpc>
                <a:spcPct val="80000"/>
              </a:lnSpc>
              <a:spcBef>
                <a:spcPts val="675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 sz="2700" dirty="0"/>
              <a:t>Relocation </a:t>
            </a:r>
          </a:p>
          <a:p>
            <a:pPr marL="817563" lvl="1" indent="-315913" eaLnBrk="1" hangingPunct="1">
              <a:lnSpc>
                <a:spcPct val="80000"/>
              </a:lnSpc>
              <a:spcBef>
                <a:spcPts val="625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 sz="2500" dirty="0"/>
              <a:t>Hardware/software</a:t>
            </a:r>
          </a:p>
          <a:p>
            <a:pPr marL="376238" indent="-376238" eaLnBrk="1" hangingPunct="1">
              <a:lnSpc>
                <a:spcPct val="80000"/>
              </a:lnSpc>
              <a:spcBef>
                <a:spcPts val="675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 sz="2700" dirty="0"/>
              <a:t>Va et vient</a:t>
            </a:r>
          </a:p>
          <a:p>
            <a:pPr marL="376238" indent="-376238" eaLnBrk="1" hangingPunct="1">
              <a:lnSpc>
                <a:spcPct val="80000"/>
              </a:lnSpc>
              <a:spcBef>
                <a:spcPts val="675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 sz="2700" dirty="0"/>
              <a:t>Gestion de la place libre</a:t>
            </a:r>
          </a:p>
          <a:p>
            <a:pPr marL="376238" indent="-376238" eaLnBrk="1" hangingPunct="1">
              <a:lnSpc>
                <a:spcPct val="80000"/>
              </a:lnSpc>
              <a:spcBef>
                <a:spcPts val="675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 sz="2700" dirty="0"/>
              <a:t>Mémoire virtuelle</a:t>
            </a:r>
          </a:p>
          <a:p>
            <a:pPr marL="817563" lvl="1" indent="-315913" eaLnBrk="1" hangingPunct="1">
              <a:lnSpc>
                <a:spcPct val="80000"/>
              </a:lnSpc>
              <a:spcBef>
                <a:spcPts val="625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 sz="2500" dirty="0"/>
              <a:t>Table à un niveau</a:t>
            </a:r>
          </a:p>
          <a:p>
            <a:pPr marL="817563" lvl="1" indent="-315913" eaLnBrk="1" hangingPunct="1">
              <a:lnSpc>
                <a:spcPct val="80000"/>
              </a:lnSpc>
              <a:spcBef>
                <a:spcPts val="625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 sz="2500" dirty="0"/>
              <a:t>Table à deux niveaux</a:t>
            </a:r>
          </a:p>
          <a:p>
            <a:pPr marL="817563" lvl="1" indent="-315913" eaLnBrk="1" hangingPunct="1">
              <a:lnSpc>
                <a:spcPct val="80000"/>
              </a:lnSpc>
              <a:spcBef>
                <a:spcPts val="625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 sz="2500" dirty="0"/>
              <a:t>TLB</a:t>
            </a:r>
          </a:p>
          <a:p>
            <a:pPr marL="817563" lvl="1" indent="-315913" eaLnBrk="1" hangingPunct="1">
              <a:lnSpc>
                <a:spcPct val="80000"/>
              </a:lnSpc>
              <a:spcBef>
                <a:spcPts val="625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BE" altLang="fr-FR" sz="2500" dirty="0"/>
              <a:t>Choix </a:t>
            </a:r>
            <a:r>
              <a:rPr lang="fr-BE" altLang="fr-FR" sz="2500"/>
              <a:t>de victime</a:t>
            </a:r>
            <a:endParaRPr lang="fr-BE" altLang="fr-FR" sz="2500" dirty="0"/>
          </a:p>
        </p:txBody>
      </p:sp>
      <p:sp>
        <p:nvSpPr>
          <p:cNvPr id="10240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/>
            <a:fld id="{11401BF4-00EF-4D6E-99C9-428C7CC8C311}" type="slidenum">
              <a:rPr lang="fr-FR" altLang="fr-FR">
                <a:solidFill>
                  <a:srgbClr val="000000"/>
                </a:solidFill>
              </a:rPr>
              <a:pPr eaLnBrk="1" hangingPunct="1"/>
              <a:t>87</a:t>
            </a:fld>
            <a:endParaRPr lang="fr-FR" altLang="fr-F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>
          <a:xfrm>
            <a:off x="2687639" y="185739"/>
            <a:ext cx="8567737" cy="1501775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tabLst>
                <a:tab pos="0" algn="l"/>
                <a:tab pos="1006475" algn="l"/>
                <a:tab pos="2014538" algn="l"/>
                <a:tab pos="3022600" algn="l"/>
                <a:tab pos="4030663" algn="l"/>
                <a:tab pos="5038725" algn="l"/>
                <a:tab pos="6046788" algn="l"/>
                <a:tab pos="7054850" algn="l"/>
                <a:tab pos="8062913" algn="l"/>
                <a:tab pos="9070975" algn="l"/>
                <a:tab pos="10079038" algn="l"/>
              </a:tabLst>
            </a:pPr>
            <a:r>
              <a:rPr lang="fr-FR" altLang="fr-FR" dirty="0"/>
              <a:t>Relocation: registre de base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7046913" y="1763714"/>
            <a:ext cx="4208462" cy="4992687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marL="0" indent="0" eaLnBrk="1" hangingPunct="1">
              <a:buClr>
                <a:srgbClr val="B2B2B2"/>
              </a:buClr>
              <a:buSzPct val="90000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Le programme ne sait pas ou il sera chargé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Tout est compté à partir de 0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La base est l’adresse « relative » 0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r>
              <a:rPr lang="fr-FR" altLang="fr-FR" dirty="0"/>
              <a:t>On ajoute la base à toutes les adresses pour trouver la « vraie » adresse physique</a:t>
            </a:r>
          </a:p>
          <a:p>
            <a:pPr marL="376238" indent="-376238" eaLnBrk="1" hangingPunct="1">
              <a:buClr>
                <a:srgbClr val="B2B2B2"/>
              </a:buClr>
              <a:buSzPct val="90000"/>
              <a:buFont typeface="Wingdings" panose="05000000000000000000" pitchFamily="2" charset="2"/>
              <a:buChar char=""/>
              <a:tabLst>
                <a:tab pos="1004888" algn="l"/>
                <a:tab pos="2012950" algn="l"/>
                <a:tab pos="3021013" algn="l"/>
                <a:tab pos="4029075" algn="l"/>
                <a:tab pos="5037138" algn="l"/>
                <a:tab pos="6045200" algn="l"/>
                <a:tab pos="7053263" algn="l"/>
                <a:tab pos="8061325" algn="l"/>
                <a:tab pos="9069388" algn="l"/>
                <a:tab pos="10077450" algn="l"/>
              </a:tabLst>
            </a:pPr>
            <a:endParaRPr lang="fr-FR" altLang="fr-FR" dirty="0"/>
          </a:p>
        </p:txBody>
      </p:sp>
      <p:sp>
        <p:nvSpPr>
          <p:cNvPr id="225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6701" y="6888163"/>
            <a:ext cx="2098675" cy="501650"/>
          </a:xfrm>
        </p:spPr>
        <p:txBody>
          <a:bodyPr wrap="square" anchor="t">
            <a:norm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D868484E-089C-49A1-A67D-EC4EBFF9C751}" type="slidenum">
              <a:rPr lang="fr-FR" altLang="fr-FR" smtClean="0">
                <a:solidFill>
                  <a:srgbClr val="000000"/>
                </a:solidFill>
              </a:rPr>
              <a:pPr eaLnBrk="1" hangingPunct="1">
                <a:spcAft>
                  <a:spcPts val="600"/>
                </a:spcAft>
              </a:pPr>
              <a:t>9</a:t>
            </a:fld>
            <a:endParaRPr lang="fr-FR" altLang="fr-FR">
              <a:solidFill>
                <a:srgbClr val="0000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AEAF125-EA4E-4020-92EA-686EAD39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39" y="1889987"/>
            <a:ext cx="4206875" cy="47401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999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HEVINC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HEVINCI" id="{E83B297F-8A55-4CC8-A51B-0038100A2C29}" vid="{A244249A-BDC5-4ED4-887D-AAF0E661B73D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D4F9E4781B9A4782C5F1634C416C17" ma:contentTypeVersion="6" ma:contentTypeDescription="Crée un document." ma:contentTypeScope="" ma:versionID="82797578ca9be9101739482e6314cef6">
  <xsd:schema xmlns:xsd="http://www.w3.org/2001/XMLSchema" xmlns:xs="http://www.w3.org/2001/XMLSchema" xmlns:p="http://schemas.microsoft.com/office/2006/metadata/properties" xmlns:ns2="ff85e5dd-9316-4fb5-adec-73af0890d4bc" targetNamespace="http://schemas.microsoft.com/office/2006/metadata/properties" ma:root="true" ma:fieldsID="80dc0c1739675376eb07b6d9a3b00426" ns2:_="">
    <xsd:import namespace="ff85e5dd-9316-4fb5-adec-73af0890d4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5e5dd-9316-4fb5-adec-73af0890d4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730BA5-1241-4867-9FBA-AB37433BE40D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DA99A29-2B96-485F-B842-E87D8C2B77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85e5dd-9316-4fb5-adec-73af0890d4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3D8060-9265-470C-8EF1-AF391E2DCE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3145</TotalTime>
  <Words>2411</Words>
  <Application>Microsoft Office PowerPoint</Application>
  <PresentationFormat>Personnalisé</PresentationFormat>
  <Paragraphs>441</Paragraphs>
  <Slides>87</Slides>
  <Notes>81</Notes>
  <HiddenSlides>19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87</vt:i4>
      </vt:variant>
    </vt:vector>
  </HeadingPairs>
  <TitlesOfParts>
    <vt:vector size="94" baseType="lpstr">
      <vt:lpstr>Arial</vt:lpstr>
      <vt:lpstr>Calibri</vt:lpstr>
      <vt:lpstr>Calibri Light</vt:lpstr>
      <vt:lpstr>Monotype Sorts</vt:lpstr>
      <vt:lpstr>Times New Roman</vt:lpstr>
      <vt:lpstr>Wingdings</vt:lpstr>
      <vt:lpstr>ThèmeHEVINCI</vt:lpstr>
      <vt:lpstr>Systèmes d’exploitation I:  Gestion de la mémoire</vt:lpstr>
      <vt:lpstr>Gestion de la mémoire</vt:lpstr>
      <vt:lpstr>Hiérarchisation de la mémoire</vt:lpstr>
      <vt:lpstr>Problèmes de la multiprogrammation</vt:lpstr>
      <vt:lpstr>Chargement programme</vt:lpstr>
      <vt:lpstr>Chargement programme</vt:lpstr>
      <vt:lpstr>Réallocation (relocation)</vt:lpstr>
      <vt:lpstr>Relocation</vt:lpstr>
      <vt:lpstr>Relocation: registre de base</vt:lpstr>
      <vt:lpstr>Relocation: registre de base</vt:lpstr>
      <vt:lpstr>Espace d’adressage</vt:lpstr>
      <vt:lpstr>Espace d’adressage: relocation</vt:lpstr>
      <vt:lpstr>Espace d’adressage: protection</vt:lpstr>
      <vt:lpstr>Les 3 espaces d’adressages</vt:lpstr>
      <vt:lpstr>Les 3 espaces d’adressages</vt:lpstr>
      <vt:lpstr>Les 3 espaces d’adressages</vt:lpstr>
      <vt:lpstr>Les 3 espaces d’adressages</vt:lpstr>
      <vt:lpstr>Les 3 espaces d’adressages</vt:lpstr>
      <vt:lpstr>Segmentation chez Intel (8086)</vt:lpstr>
      <vt:lpstr>Base et Offset</vt:lpstr>
      <vt:lpstr>Base et Offset</vt:lpstr>
      <vt:lpstr>Présentation PowerPoint</vt:lpstr>
      <vt:lpstr>Overlays</vt:lpstr>
      <vt:lpstr>Mémoire virtuelle</vt:lpstr>
      <vt:lpstr>Présentation PowerPoint</vt:lpstr>
      <vt:lpstr>Mémoire virtuelle: pagination</vt:lpstr>
      <vt:lpstr>Mémoire virtuelle: pagination</vt:lpstr>
      <vt:lpstr>Mémoire virtuelle: pagination</vt:lpstr>
      <vt:lpstr>Mémoire virtuelle unique ou multiple</vt:lpstr>
      <vt:lpstr>Mémoire virtuelle: pratiquement</vt:lpstr>
      <vt:lpstr>Mémoire virtuelle:  pratiquement</vt:lpstr>
      <vt:lpstr>Mémoire virtuelle: pratiquement</vt:lpstr>
      <vt:lpstr>Mémoire virtuelle: pratiquement</vt:lpstr>
      <vt:lpstr>Mémoire virtuelle: pratiquement</vt:lpstr>
      <vt:lpstr>Mémoire virtuelle: pratiquement</vt:lpstr>
      <vt:lpstr>Table des pages</vt:lpstr>
      <vt:lpstr>Table des pages</vt:lpstr>
      <vt:lpstr>Table des pages</vt:lpstr>
      <vt:lpstr>Mémoire virtuelle: pratiquement</vt:lpstr>
      <vt:lpstr>Offset et numéro de page</vt:lpstr>
      <vt:lpstr>Offset et numéro de page</vt:lpstr>
      <vt:lpstr>Taille des pages</vt:lpstr>
      <vt:lpstr>Taille des pages</vt:lpstr>
      <vt:lpstr>Table des pages</vt:lpstr>
      <vt:lpstr>Table des pages</vt:lpstr>
      <vt:lpstr>Mémoire virtuelle: pratiquement</vt:lpstr>
      <vt:lpstr>Page fault (défaut de page)</vt:lpstr>
      <vt:lpstr>Page Fault:  Quelle page choisir ?(choix de victime)</vt:lpstr>
      <vt:lpstr>Quelle page choisir ?(choix de victime)</vt:lpstr>
      <vt:lpstr>Working Set Algorithm (choix de victime)</vt:lpstr>
      <vt:lpstr>Working Set Algorithm (choix de victime)</vt:lpstr>
      <vt:lpstr>Working Set Algorithm (choix de victime)</vt:lpstr>
      <vt:lpstr>Une entrée de la table des pages</vt:lpstr>
      <vt:lpstr>Une entrée de la table des pages</vt:lpstr>
      <vt:lpstr>Une entrée de la table des pages</vt:lpstr>
      <vt:lpstr>Table de pages à deux niveaux</vt:lpstr>
      <vt:lpstr>Table de pages à deux niveaux</vt:lpstr>
      <vt:lpstr>Table de pages à deux niveaux</vt:lpstr>
      <vt:lpstr>Table de pages à deux niveaux</vt:lpstr>
      <vt:lpstr>Table de pages à deux niveaux</vt:lpstr>
      <vt:lpstr>Table de pages à deux niveaux</vt:lpstr>
      <vt:lpstr>Table de pages à deux niveaux</vt:lpstr>
      <vt:lpstr>Table de pages à deux niveaux</vt:lpstr>
      <vt:lpstr>Table de pages à deux niveaux</vt:lpstr>
      <vt:lpstr>Defaut de table de pages</vt:lpstr>
      <vt:lpstr>Defaut de table de pages</vt:lpstr>
      <vt:lpstr>Mémoire virtuelle en Linux</vt:lpstr>
      <vt:lpstr>Translation Lookaside Buffer (TLB) ou mémoire associative</vt:lpstr>
      <vt:lpstr>Translation Lookaside Buffer (TLB) ou mémoire associative</vt:lpstr>
      <vt:lpstr>Table des pages inversée</vt:lpstr>
      <vt:lpstr>Table des pages inversée</vt:lpstr>
      <vt:lpstr>Préemption mémoire virtuelle</vt:lpstr>
      <vt:lpstr>Préemption mémoire virtuelle</vt:lpstr>
      <vt:lpstr>Segmentation</vt:lpstr>
      <vt:lpstr>Segmentation</vt:lpstr>
      <vt:lpstr>Segmentation</vt:lpstr>
      <vt:lpstr>Segmentation</vt:lpstr>
      <vt:lpstr>Segmentation et pagination</vt:lpstr>
      <vt:lpstr>Descripteur de segment</vt:lpstr>
      <vt:lpstr>Sélecteur de segment</vt:lpstr>
      <vt:lpstr>Appels système</vt:lpstr>
      <vt:lpstr>Organisation mémoire processus Windows XP</vt:lpstr>
      <vt:lpstr>Mémoire virtuelle partagée (Windows XP)</vt:lpstr>
      <vt:lpstr>Entrée table des pages (Windows XP)</vt:lpstr>
      <vt:lpstr>Différentes listes de pages (Windows XP)</vt:lpstr>
      <vt:lpstr>Table de premier niveau (Windows XP)</vt:lpstr>
      <vt:lpstr>Résumé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Systèmes d’exploitation I:  Gestion de la mémoire</dc:title>
  <dc:creator>Gregory Seront</dc:creator>
  <cp:lastModifiedBy>Gregory Seront</cp:lastModifiedBy>
  <cp:revision>24</cp:revision>
  <dcterms:created xsi:type="dcterms:W3CDTF">2020-04-06T11:49:08Z</dcterms:created>
  <dcterms:modified xsi:type="dcterms:W3CDTF">2023-04-27T10:21:05Z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0x01010093D4F9E4781B9A4782C5F1634C416C17</vt:lpwstr>
  </property>
</Properties>
</file>